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313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1" autoAdjust="0"/>
    <p:restoredTop sz="94660"/>
  </p:normalViewPr>
  <p:slideViewPr>
    <p:cSldViewPr snapToGrid="0">
      <p:cViewPr varScale="1">
        <p:scale>
          <a:sx n="89" d="100"/>
          <a:sy n="89" d="100"/>
        </p:scale>
        <p:origin x="235"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8BEC0D2-8BF2-4E7E-A71F-AFB744DD94F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599221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EC0D2-8BF2-4E7E-A71F-AFB744DD94F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28912131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EC0D2-8BF2-4E7E-A71F-AFB744DD94F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3458677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8BEC0D2-8BF2-4E7E-A71F-AFB744DD94F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4147135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8BEC0D2-8BF2-4E7E-A71F-AFB744DD94FB}" type="datetimeFigureOut">
              <a:rPr lang="en-US" smtClean="0"/>
              <a:t>2/17/2021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23516900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8BEC0D2-8BF2-4E7E-A71F-AFB744DD94F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28198701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8BEC0D2-8BF2-4E7E-A71F-AFB744DD94FB}" type="datetimeFigureOut">
              <a:rPr lang="en-US" smtClean="0"/>
              <a:t>2/17/2021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10884681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8BEC0D2-8BF2-4E7E-A71F-AFB744DD94FB}" type="datetimeFigureOut">
              <a:rPr lang="en-US" smtClean="0"/>
              <a:t>2/17/2021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3868706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8BEC0D2-8BF2-4E7E-A71F-AFB744DD94FB}" type="datetimeFigureOut">
              <a:rPr lang="en-US" smtClean="0"/>
              <a:t>2/17/2021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28727354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BEC0D2-8BF2-4E7E-A71F-AFB744DD94F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4159977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8BEC0D2-8BF2-4E7E-A71F-AFB744DD94FB}" type="datetimeFigureOut">
              <a:rPr lang="en-US" smtClean="0"/>
              <a:t>2/17/2021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F4093A-39BA-4E52-A33E-5E7B0364FA66}" type="slidenum">
              <a:rPr lang="en-US" smtClean="0"/>
              <a:t>‹#›</a:t>
            </a:fld>
            <a:endParaRPr lang="en-US"/>
          </a:p>
        </p:txBody>
      </p:sp>
    </p:spTree>
    <p:extLst>
      <p:ext uri="{BB962C8B-B14F-4D97-AF65-F5344CB8AC3E}">
        <p14:creationId xmlns:p14="http://schemas.microsoft.com/office/powerpoint/2010/main" val="40896982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EC0D2-8BF2-4E7E-A71F-AFB744DD94FB}" type="datetimeFigureOut">
              <a:rPr lang="en-US" smtClean="0"/>
              <a:t>2/17/2021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F4093A-39BA-4E52-A33E-5E7B0364FA66}" type="slidenum">
              <a:rPr lang="en-US" smtClean="0"/>
              <a:t>‹#›</a:t>
            </a:fld>
            <a:endParaRPr lang="en-US"/>
          </a:p>
        </p:txBody>
      </p:sp>
    </p:spTree>
    <p:extLst>
      <p:ext uri="{BB962C8B-B14F-4D97-AF65-F5344CB8AC3E}">
        <p14:creationId xmlns:p14="http://schemas.microsoft.com/office/powerpoint/2010/main" val="530424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797269" y="165909"/>
            <a:ext cx="9144000" cy="933422"/>
          </a:xfrm>
        </p:spPr>
        <p:txBody>
          <a:bodyPr>
            <a:noAutofit/>
          </a:bodyPr>
          <a:lstStyle/>
          <a:p>
            <a:r>
              <a:rPr lang="en-US" sz="5400" b="1" dirty="0" smtClean="0">
                <a:solidFill>
                  <a:srgbClr val="FF0000"/>
                </a:solidFill>
                <a:latin typeface="Times New Roman" panose="02020603050405020304" pitchFamily="18" charset="0"/>
                <a:cs typeface="Times New Roman" panose="02020603050405020304" pitchFamily="18" charset="0"/>
              </a:rPr>
              <a:t>TIẾT 42: ÔN TẬP</a:t>
            </a:r>
            <a:endParaRPr lang="en-US" sz="5400" b="1" dirty="0">
              <a:solidFill>
                <a:srgbClr val="FF0000"/>
              </a:solidFill>
              <a:latin typeface="Times New Roman" panose="02020603050405020304" pitchFamily="18" charset="0"/>
              <a:cs typeface="Times New Roman" panose="02020603050405020304" pitchFamily="18" charset="0"/>
            </a:endParaRPr>
          </a:p>
        </p:txBody>
      </p:sp>
      <p:sp>
        <p:nvSpPr>
          <p:cNvPr id="8" name="Subtitle 7"/>
          <p:cNvSpPr>
            <a:spLocks noGrp="1"/>
          </p:cNvSpPr>
          <p:nvPr>
            <p:ph type="subTitle" idx="1"/>
          </p:nvPr>
        </p:nvSpPr>
        <p:spPr>
          <a:xfrm>
            <a:off x="930166" y="1793014"/>
            <a:ext cx="10154679" cy="4187794"/>
          </a:xfrm>
        </p:spPr>
        <p:txBody>
          <a:bodyPr>
            <a:noAutofit/>
          </a:bodyPr>
          <a:lstStyle/>
          <a:p>
            <a:pPr algn="l"/>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1: </a:t>
            </a:r>
            <a:r>
              <a:rPr lang="en-US" sz="2800" dirty="0" err="1" smtClean="0">
                <a:latin typeface="Times New Roman" panose="02020603050405020304" pitchFamily="18" charset="0"/>
                <a:cs typeface="Times New Roman" panose="02020603050405020304" pitchFamily="18" charset="0"/>
              </a:rPr>
              <a:t>Dòng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cảm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ứng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tượng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cảm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ứng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từ</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a:t>
            </a:r>
          </a:p>
          <a:p>
            <a:pPr algn="l"/>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2: </a:t>
            </a:r>
            <a:r>
              <a:rPr lang="en-US" sz="2800" dirty="0" err="1" smtClean="0">
                <a:latin typeface="Times New Roman" panose="02020603050405020304" pitchFamily="18" charset="0"/>
                <a:cs typeface="Times New Roman" panose="02020603050405020304" pitchFamily="18" charset="0"/>
              </a:rPr>
              <a:t>Dòng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xoay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chiều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tác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dụng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dòng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xoay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chiều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a:t>
            </a:r>
          </a:p>
          <a:p>
            <a:pPr algn="l"/>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3: </a:t>
            </a:r>
            <a:r>
              <a:rPr lang="en-US" sz="2800" dirty="0" err="1" smtClean="0">
                <a:latin typeface="Times New Roman" panose="02020603050405020304" pitchFamily="18" charset="0"/>
                <a:cs typeface="Times New Roman" panose="02020603050405020304" pitchFamily="18" charset="0"/>
              </a:rPr>
              <a:t>Cấu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tạo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chính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máy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gồm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những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bộ</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phận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Máy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hoạt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chủ</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yếu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dựa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hiện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tượng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a:t>
            </a:r>
          </a:p>
          <a:p>
            <a:pPr algn="l"/>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4: </a:t>
            </a:r>
            <a:r>
              <a:rPr lang="en-US" sz="2800" dirty="0" err="1" smtClean="0">
                <a:latin typeface="Times New Roman" panose="02020603050405020304" pitchFamily="18" charset="0"/>
                <a:cs typeface="Times New Roman" panose="02020603050405020304" pitchFamily="18" charset="0"/>
              </a:rPr>
              <a:t>Nêu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công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thức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tính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công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suất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hao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phí</a:t>
            </a:r>
            <a:r>
              <a:rPr lang="en-US" sz="2800" dirty="0" smtClean="0">
                <a:latin typeface="Times New Roman" panose="02020603050405020304" pitchFamily="18" charset="0"/>
                <a:cs typeface="Times New Roman" panose="02020603050405020304" pitchFamily="18" charset="0"/>
              </a:rPr>
              <a:t> do </a:t>
            </a:r>
            <a:r>
              <a:rPr lang="en-US" sz="2800" dirty="0" err="1" smtClean="0">
                <a:latin typeface="Times New Roman" panose="02020603050405020304" pitchFamily="18" charset="0"/>
                <a:cs typeface="Times New Roman" panose="02020603050405020304" pitchFamily="18" charset="0"/>
              </a:rPr>
              <a:t>tỏa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nhiệt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Muốn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giảm</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hao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phí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sử</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dụng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cách</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nào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để</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hiệu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quả</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tốt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nhất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Vì</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sao</a:t>
            </a:r>
            <a:r>
              <a:rPr lang="en-US" sz="2800" dirty="0" smtClean="0">
                <a:latin typeface="Times New Roman" panose="02020603050405020304" pitchFamily="18" charset="0"/>
                <a:cs typeface="Times New Roman" panose="02020603050405020304" pitchFamily="18" charset="0"/>
              </a:rPr>
              <a:t>?</a:t>
            </a:r>
          </a:p>
          <a:p>
            <a:pPr algn="l"/>
            <a:r>
              <a:rPr lang="en-US" sz="2800" b="1" dirty="0" err="1" smtClean="0">
                <a:latin typeface="Times New Roman" panose="02020603050405020304" pitchFamily="18" charset="0"/>
                <a:cs typeface="Times New Roman" panose="02020603050405020304" pitchFamily="18" charset="0"/>
              </a:rPr>
              <a:t>Câu</a:t>
            </a:r>
            <a:r>
              <a:rPr lang="en-US" sz="2800" b="1" dirty="0" smtClean="0">
                <a:latin typeface="Times New Roman" panose="02020603050405020304" pitchFamily="18" charset="0"/>
                <a:cs typeface="Times New Roman" panose="02020603050405020304" pitchFamily="18" charset="0"/>
              </a:rPr>
              <a:t> 5: </a:t>
            </a:r>
            <a:r>
              <a:rPr lang="en-US" sz="2800" dirty="0" err="1" smtClean="0">
                <a:latin typeface="Times New Roman" panose="02020603050405020304" pitchFamily="18" charset="0"/>
                <a:cs typeface="Times New Roman" panose="02020603050405020304" pitchFamily="18" charset="0"/>
              </a:rPr>
              <a:t>Nêu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cấu</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tạo</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máy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thế</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Nguyên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tắc</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hoạt</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động</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của</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máy</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biến</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thế</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là</a:t>
            </a:r>
            <a:r>
              <a:rPr lang="en-US" sz="2800" dirty="0" smtClean="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gì</a:t>
            </a:r>
            <a:r>
              <a:rPr lang="en-US" sz="2800" dirty="0" smtClean="0">
                <a:latin typeface="Times New Roman" panose="02020603050405020304" pitchFamily="18" charset="0"/>
                <a:cs typeface="Times New Roman" panose="02020603050405020304" pitchFamily="18" charset="0"/>
              </a:rPr>
              <a:t>?</a:t>
            </a:r>
          </a:p>
        </p:txBody>
      </p:sp>
      <p:sp>
        <p:nvSpPr>
          <p:cNvPr id="6" name="Title 3"/>
          <p:cNvSpPr txBox="1">
            <a:spLocks/>
          </p:cNvSpPr>
          <p:nvPr/>
        </p:nvSpPr>
        <p:spPr>
          <a:xfrm>
            <a:off x="930166" y="1099331"/>
            <a:ext cx="3011213" cy="693683"/>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4400" b="1" dirty="0" smtClean="0">
                <a:solidFill>
                  <a:schemeClr val="accent1">
                    <a:lumMod val="50000"/>
                  </a:schemeClr>
                </a:solidFill>
                <a:latin typeface="Times New Roman" panose="02020603050405020304" pitchFamily="18" charset="0"/>
                <a:cs typeface="Times New Roman" panose="02020603050405020304" pitchFamily="18" charset="0"/>
              </a:rPr>
              <a:t>I. </a:t>
            </a:r>
            <a:r>
              <a:rPr lang="en-US" sz="4400" b="1" dirty="0" err="1" smtClean="0">
                <a:solidFill>
                  <a:schemeClr val="accent1">
                    <a:lumMod val="50000"/>
                  </a:schemeClr>
                </a:solidFill>
                <a:latin typeface="Times New Roman" panose="02020603050405020304" pitchFamily="18" charset="0"/>
                <a:cs typeface="Times New Roman" panose="02020603050405020304" pitchFamily="18" charset="0"/>
              </a:rPr>
              <a:t>Lí</a:t>
            </a:r>
            <a:r>
              <a:rPr lang="en-US" sz="4400" b="1" dirty="0" smtClean="0">
                <a:solidFill>
                  <a:schemeClr val="accent1">
                    <a:lumMod val="50000"/>
                  </a:schemeClr>
                </a:solidFill>
                <a:latin typeface="Times New Roman" panose="02020603050405020304" pitchFamily="18" charset="0"/>
                <a:cs typeface="Times New Roman" panose="02020603050405020304" pitchFamily="18" charset="0"/>
              </a:rPr>
              <a:t> </a:t>
            </a:r>
            <a:r>
              <a:rPr lang="en-US" sz="4400" b="1" dirty="0" err="1" smtClean="0">
                <a:solidFill>
                  <a:schemeClr val="accent1">
                    <a:lumMod val="50000"/>
                  </a:schemeClr>
                </a:solidFill>
                <a:latin typeface="Times New Roman" panose="02020603050405020304" pitchFamily="18" charset="0"/>
                <a:cs typeface="Times New Roman" panose="02020603050405020304" pitchFamily="18" charset="0"/>
              </a:rPr>
              <a:t>thuyết</a:t>
            </a:r>
            <a:endParaRPr lang="en-US" sz="4400" b="1" dirty="0">
              <a:solidFill>
                <a:schemeClr val="accent1">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31228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1: </a:t>
            </a:r>
            <a:r>
              <a:rPr lang="en-US" b="1" dirty="0" err="1">
                <a:solidFill>
                  <a:schemeClr val="accent1">
                    <a:lumMod val="50000"/>
                  </a:schemeClr>
                </a:solidFill>
                <a:latin typeface="Times New Roman" panose="02020603050405020304" pitchFamily="18" charset="0"/>
                <a:cs typeface="Times New Roman" panose="02020603050405020304" pitchFamily="18" charset="0"/>
              </a:rPr>
              <a:t>Dòng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cảm</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ứng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là</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gì</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tượng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cảm</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ứng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từ</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là</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gì</a:t>
            </a:r>
            <a:r>
              <a:rPr lang="en-US" b="1" dirty="0" smtClean="0">
                <a:solidFill>
                  <a:schemeClr val="accent1">
                    <a:lumMod val="50000"/>
                  </a:schemeClr>
                </a:solidFill>
                <a:latin typeface="Times New Roman" panose="02020603050405020304" pitchFamily="18" charset="0"/>
                <a:cs typeface="Times New Roman" panose="02020603050405020304" pitchFamily="18" charset="0"/>
              </a:rPr>
              <a:t>?</a:t>
            </a:r>
            <a:endParaRPr lang="en-US" b="1" dirty="0">
              <a:solidFill>
                <a:schemeClr val="accent1">
                  <a:lumMod val="50000"/>
                </a:schemeClr>
              </a:solidFill>
            </a:endParaRPr>
          </a:p>
        </p:txBody>
      </p:sp>
      <p:sp>
        <p:nvSpPr>
          <p:cNvPr id="3" name="Content Placeholder 2"/>
          <p:cNvSpPr>
            <a:spLocks noGrp="1"/>
          </p:cNvSpPr>
          <p:nvPr>
            <p:ph idx="1"/>
          </p:nvPr>
        </p:nvSpPr>
        <p:spPr/>
        <p:txBody>
          <a:bodyPr>
            <a:normAutofit/>
          </a:bodyPr>
          <a:lstStyle/>
          <a:p>
            <a:pPr>
              <a:buFontTx/>
              <a:buChar char="-"/>
            </a:pPr>
            <a:r>
              <a:rPr lang="en-US" sz="4000" dirty="0" err="1" smtClean="0">
                <a:latin typeface="Times New Roman" panose="02020603050405020304" pitchFamily="18" charset="0"/>
                <a:cs typeface="Times New Roman" panose="02020603050405020304" pitchFamily="18" charset="0"/>
              </a:rPr>
              <a:t>Dòng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cảm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ứng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dòng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xuất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cuộn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dây</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dẫn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kín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khi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đặt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một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từ</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trường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biến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thiên</a:t>
            </a:r>
            <a:r>
              <a:rPr lang="en-US" sz="4000" dirty="0" smtClean="0">
                <a:latin typeface="Times New Roman" panose="02020603050405020304" pitchFamily="18" charset="0"/>
                <a:cs typeface="Times New Roman" panose="02020603050405020304" pitchFamily="18" charset="0"/>
              </a:rPr>
              <a:t>.</a:t>
            </a:r>
          </a:p>
          <a:p>
            <a:pPr>
              <a:buFontTx/>
              <a:buChar char="-"/>
            </a:pPr>
            <a:r>
              <a:rPr lang="en-US" sz="4000" dirty="0" err="1" smtClean="0">
                <a:latin typeface="Times New Roman" panose="02020603050405020304" pitchFamily="18" charset="0"/>
                <a:cs typeface="Times New Roman" panose="02020603050405020304" pitchFamily="18" charset="0"/>
              </a:rPr>
              <a:t>Hiện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tượng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cảm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ứng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từ</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tượng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xuất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dòng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cảm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ứng</a:t>
            </a:r>
            <a:r>
              <a:rPr lang="en-US" sz="4000" dirty="0" smtClean="0">
                <a:latin typeface="Times New Roman" panose="02020603050405020304" pitchFamily="18" charset="0"/>
                <a:cs typeface="Times New Roman" panose="02020603050405020304" pitchFamily="18" charset="0"/>
              </a:rPr>
              <a:t>.</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112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2: </a:t>
            </a:r>
            <a:r>
              <a:rPr lang="en-US" b="1" dirty="0" err="1">
                <a:solidFill>
                  <a:schemeClr val="accent1">
                    <a:lumMod val="50000"/>
                  </a:schemeClr>
                </a:solidFill>
                <a:latin typeface="Times New Roman" panose="02020603050405020304" pitchFamily="18" charset="0"/>
                <a:cs typeface="Times New Roman" panose="02020603050405020304" pitchFamily="18" charset="0"/>
              </a:rPr>
              <a:t>Dòng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xoay</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chiều</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là</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gì</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Các</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tác</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dụng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của</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dòng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xoay</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chiều</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là</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gì</a:t>
            </a:r>
            <a:r>
              <a:rPr lang="en-US" b="1" dirty="0" smtClean="0">
                <a:solidFill>
                  <a:schemeClr val="accent1">
                    <a:lumMod val="50000"/>
                  </a:schemeClr>
                </a:solidFill>
                <a:latin typeface="Times New Roman" panose="02020603050405020304" pitchFamily="18" charset="0"/>
                <a:cs typeface="Times New Roman" panose="02020603050405020304" pitchFamily="18" charset="0"/>
              </a:rPr>
              <a:t>?</a:t>
            </a:r>
            <a:endParaRPr lang="en-US" b="1" dirty="0">
              <a:solidFill>
                <a:schemeClr val="accent1">
                  <a:lumMod val="50000"/>
                </a:schemeClr>
              </a:solidFill>
            </a:endParaRPr>
          </a:p>
        </p:txBody>
      </p:sp>
      <p:sp>
        <p:nvSpPr>
          <p:cNvPr id="3" name="Content Placeholder 2"/>
          <p:cNvSpPr>
            <a:spLocks noGrp="1"/>
          </p:cNvSpPr>
          <p:nvPr>
            <p:ph idx="1"/>
          </p:nvPr>
        </p:nvSpPr>
        <p:spPr>
          <a:xfrm>
            <a:off x="838199" y="1825625"/>
            <a:ext cx="11006959" cy="4351338"/>
          </a:xfrm>
        </p:spPr>
        <p:txBody>
          <a:bodyPr>
            <a:normAutofit/>
          </a:bodyPr>
          <a:lstStyle/>
          <a:p>
            <a:pPr>
              <a:buFontTx/>
              <a:buChar char="-"/>
            </a:pPr>
            <a:r>
              <a:rPr lang="en-US" sz="3200" dirty="0" err="1" smtClean="0">
                <a:latin typeface="Times New Roman" panose="02020603050405020304" pitchFamily="18" charset="0"/>
                <a:cs typeface="Times New Roman" panose="02020603050405020304" pitchFamily="18" charset="0"/>
              </a:rPr>
              <a:t>Dòng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điện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xoay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chiều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dòng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điện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cảm</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ứng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luân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phiên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đổi</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chiều</a:t>
            </a:r>
            <a:r>
              <a:rPr lang="en-US" sz="3200" dirty="0" smtClean="0">
                <a:latin typeface="Times New Roman" panose="02020603050405020304" pitchFamily="18" charset="0"/>
                <a:cs typeface="Times New Roman" panose="02020603050405020304" pitchFamily="18" charset="0"/>
              </a:rPr>
              <a:t>.</a:t>
            </a:r>
          </a:p>
          <a:p>
            <a:pPr>
              <a:buFontTx/>
              <a:buChar char="-"/>
            </a:pPr>
            <a:r>
              <a:rPr lang="en-US" sz="3200" dirty="0" err="1" smtClean="0">
                <a:latin typeface="Times New Roman" panose="02020603050405020304" pitchFamily="18" charset="0"/>
                <a:cs typeface="Times New Roman" panose="02020603050405020304" pitchFamily="18" charset="0"/>
              </a:rPr>
              <a:t>Các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của</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dòng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điện</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xoay</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chiều</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là</a:t>
            </a:r>
            <a:r>
              <a:rPr lang="en-US" sz="3200" dirty="0" smtClean="0">
                <a:latin typeface="Times New Roman" panose="02020603050405020304" pitchFamily="18" charset="0"/>
                <a:cs typeface="Times New Roman" panose="02020603050405020304" pitchFamily="18" charset="0"/>
              </a:rPr>
              <a:t>:</a:t>
            </a:r>
          </a:p>
          <a:p>
            <a:pPr marL="0" indent="0">
              <a:buNone/>
            </a:pPr>
            <a:r>
              <a:rPr lang="en-US" sz="3200" dirty="0" smtClean="0">
                <a:latin typeface="Times New Roman" panose="02020603050405020304" pitchFamily="18" charset="0"/>
                <a:cs typeface="Times New Roman" panose="02020603050405020304" pitchFamily="18" charset="0"/>
              </a:rPr>
              <a:t>	-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phát</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sáng</a:t>
            </a:r>
            <a:endParaRPr lang="en-US" sz="3200" dirty="0" smtClean="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nhiệt</a:t>
            </a:r>
            <a:endParaRPr lang="en-US" sz="3200" dirty="0" smtClean="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từ</a:t>
            </a:r>
            <a:endParaRPr lang="en-US" sz="3200" dirty="0" smtClean="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	</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Tác</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dụng</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sinh</a:t>
            </a:r>
            <a:r>
              <a:rPr lang="en-US" sz="3200" dirty="0" smtClean="0">
                <a:latin typeface="Times New Roman" panose="02020603050405020304" pitchFamily="18" charset="0"/>
                <a:cs typeface="Times New Roman" panose="02020603050405020304" pitchFamily="18" charset="0"/>
              </a:rPr>
              <a:t> </a:t>
            </a:r>
            <a:r>
              <a:rPr lang="en-US" sz="3200" dirty="0" err="1" smtClean="0">
                <a:latin typeface="Times New Roman" panose="02020603050405020304" pitchFamily="18" charset="0"/>
                <a:cs typeface="Times New Roman" panose="02020603050405020304" pitchFamily="18" charset="0"/>
              </a:rPr>
              <a:t>lí</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130123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228" y="175939"/>
            <a:ext cx="11719034" cy="1460500"/>
          </a:xfrm>
        </p:spPr>
        <p:txBody>
          <a:bodyPr>
            <a:normAutofit fontScale="90000"/>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3: </a:t>
            </a:r>
            <a:r>
              <a:rPr lang="en-US" b="1" dirty="0" err="1">
                <a:solidFill>
                  <a:schemeClr val="accent1">
                    <a:lumMod val="50000"/>
                  </a:schemeClr>
                </a:solidFill>
                <a:latin typeface="Times New Roman" panose="02020603050405020304" pitchFamily="18" charset="0"/>
                <a:cs typeface="Times New Roman" panose="02020603050405020304" pitchFamily="18" charset="0"/>
              </a:rPr>
              <a:t>Cấu</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tạo</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chính</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của</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máy</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phát</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gồm</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những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bộ</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phận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nào</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Máy</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phát</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hoạt</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động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chủ</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yếu</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dựa</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vào</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hiện</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tượng</a:t>
            </a:r>
            <a:r>
              <a:rPr lang="en-US" b="1" dirty="0">
                <a:solidFill>
                  <a:schemeClr val="accent1">
                    <a:lumMod val="50000"/>
                  </a:schemeClr>
                </a:solidFill>
                <a:latin typeface="Times New Roman" panose="02020603050405020304" pitchFamily="18" charset="0"/>
                <a:cs typeface="Times New Roman" panose="02020603050405020304" pitchFamily="18" charset="0"/>
              </a:rPr>
              <a:t> </a:t>
            </a:r>
            <a:r>
              <a:rPr lang="en-US" b="1" dirty="0" err="1">
                <a:solidFill>
                  <a:schemeClr val="accent1">
                    <a:lumMod val="50000"/>
                  </a:schemeClr>
                </a:solidFill>
                <a:latin typeface="Times New Roman" panose="02020603050405020304" pitchFamily="18" charset="0"/>
                <a:cs typeface="Times New Roman" panose="02020603050405020304" pitchFamily="18" charset="0"/>
              </a:rPr>
              <a:t>nào</a:t>
            </a:r>
            <a:r>
              <a:rPr lang="en-US" b="1" dirty="0">
                <a:solidFill>
                  <a:schemeClr val="accent1">
                    <a:lumMod val="50000"/>
                  </a:schemeClr>
                </a:solidFill>
                <a:latin typeface="Times New Roman" panose="02020603050405020304" pitchFamily="18" charset="0"/>
                <a:cs typeface="Times New Roman" panose="02020603050405020304" pitchFamily="18" charset="0"/>
              </a:rPr>
              <a:t>?</a:t>
            </a:r>
          </a:p>
        </p:txBody>
      </p:sp>
      <p:sp>
        <p:nvSpPr>
          <p:cNvPr id="3" name="Content Placeholder 2"/>
          <p:cNvSpPr>
            <a:spLocks noGrp="1"/>
          </p:cNvSpPr>
          <p:nvPr>
            <p:ph idx="1"/>
          </p:nvPr>
        </p:nvSpPr>
        <p:spPr>
          <a:xfrm>
            <a:off x="386255" y="1825625"/>
            <a:ext cx="11406352" cy="4351338"/>
          </a:xfrm>
        </p:spPr>
        <p:txBody>
          <a:bodyPr/>
          <a:lstStyle/>
          <a:p>
            <a:r>
              <a:rPr lang="en-US" sz="4000" dirty="0" err="1" smtClean="0">
                <a:latin typeface="Times New Roman" panose="02020603050405020304" pitchFamily="18" charset="0"/>
                <a:cs typeface="Times New Roman" panose="02020603050405020304" pitchFamily="18" charset="0"/>
              </a:rPr>
              <a:t>Gồm</a:t>
            </a:r>
            <a:r>
              <a:rPr lang="en-US" sz="4000" dirty="0" smtClean="0">
                <a:latin typeface="Times New Roman" panose="02020603050405020304" pitchFamily="18" charset="0"/>
                <a:cs typeface="Times New Roman" panose="02020603050405020304" pitchFamily="18" charset="0"/>
              </a:rPr>
              <a:t> 2 </a:t>
            </a:r>
            <a:r>
              <a:rPr lang="en-US" sz="4000" dirty="0" err="1" smtClean="0">
                <a:latin typeface="Times New Roman" panose="02020603050405020304" pitchFamily="18" charset="0"/>
                <a:cs typeface="Times New Roman" panose="02020603050405020304" pitchFamily="18" charset="0"/>
              </a:rPr>
              <a:t>bộ</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phận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chính</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dirty="0" smtClean="0">
                <a:solidFill>
                  <a:srgbClr val="FF0000"/>
                </a:solidFill>
                <a:latin typeface="Times New Roman" panose="02020603050405020304" pitchFamily="18" charset="0"/>
                <a:cs typeface="Times New Roman" panose="02020603050405020304" pitchFamily="18" charset="0"/>
              </a:rPr>
              <a:t>Nam </a:t>
            </a:r>
            <a:r>
              <a:rPr lang="en-US" sz="4000" dirty="0" err="1" smtClean="0">
                <a:solidFill>
                  <a:srgbClr val="FF0000"/>
                </a:solidFill>
                <a:latin typeface="Times New Roman" panose="02020603050405020304" pitchFamily="18" charset="0"/>
                <a:cs typeface="Times New Roman" panose="02020603050405020304" pitchFamily="18" charset="0"/>
              </a:rPr>
              <a:t>châm</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và</a:t>
            </a:r>
            <a:r>
              <a:rPr lang="en-US" sz="4000" dirty="0" smtClean="0">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cuộn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dây</a:t>
            </a:r>
            <a:endParaRPr lang="en-US" sz="4000"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en-US" sz="4000" dirty="0" err="1" smtClean="0">
                <a:latin typeface="Times New Roman" panose="02020603050405020304" pitchFamily="18" charset="0"/>
                <a:cs typeface="Times New Roman" panose="02020603050405020304" pitchFamily="18" charset="0"/>
              </a:rPr>
              <a:t>Một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2 </a:t>
            </a:r>
            <a:r>
              <a:rPr lang="en-US" sz="4000" dirty="0" err="1" smtClean="0">
                <a:latin typeface="Times New Roman" panose="02020603050405020304" pitchFamily="18" charset="0"/>
                <a:cs typeface="Times New Roman" panose="02020603050405020304" pitchFamily="18" charset="0"/>
              </a:rPr>
              <a:t>bộ</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phận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đó</a:t>
            </a:r>
            <a:r>
              <a:rPr lang="en-US" sz="4000" dirty="0" smtClean="0">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đứng</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yên</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gọi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Stato</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bộ</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phận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còn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lại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có</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thể</a:t>
            </a:r>
            <a:r>
              <a:rPr lang="en-US" sz="4000" dirty="0" smtClean="0">
                <a:latin typeface="Times New Roman" panose="02020603050405020304" pitchFamily="18" charset="0"/>
                <a:cs typeface="Times New Roman" panose="02020603050405020304" pitchFamily="18" charset="0"/>
              </a:rPr>
              <a:t> </a:t>
            </a:r>
            <a:r>
              <a:rPr lang="en-US" sz="4000" b="1" dirty="0" smtClean="0">
                <a:solidFill>
                  <a:srgbClr val="FF0000"/>
                </a:solidFill>
                <a:latin typeface="Times New Roman" panose="02020603050405020304" pitchFamily="18" charset="0"/>
                <a:cs typeface="Times New Roman" panose="02020603050405020304" pitchFamily="18" charset="0"/>
              </a:rPr>
              <a:t>quay</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gọi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Rôto</a:t>
            </a:r>
            <a:r>
              <a:rPr lang="en-US" sz="4000" dirty="0" smtClean="0">
                <a:latin typeface="Times New Roman" panose="02020603050405020304" pitchFamily="18" charset="0"/>
                <a:cs typeface="Times New Roman" panose="02020603050405020304" pitchFamily="18" charset="0"/>
              </a:rPr>
              <a:t>. </a:t>
            </a:r>
          </a:p>
          <a:p>
            <a:pPr marL="0" indent="0">
              <a:buNone/>
            </a:pPr>
            <a:r>
              <a:rPr lang="en-US" sz="4000" dirty="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Máy</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phát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hoạt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động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chủ</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yếu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dựa</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vào</a:t>
            </a:r>
            <a:r>
              <a:rPr lang="en-US" sz="4000" dirty="0" smtClean="0">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hiện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tượng</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cảm</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ứng</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điện</a:t>
            </a:r>
            <a:r>
              <a:rPr lang="en-US" sz="4000" dirty="0" smtClean="0">
                <a:solidFill>
                  <a:srgbClr val="FF0000"/>
                </a:solidFill>
                <a:latin typeface="Times New Roman" panose="02020603050405020304" pitchFamily="18" charset="0"/>
                <a:cs typeface="Times New Roman" panose="02020603050405020304" pitchFamily="18" charset="0"/>
              </a:rPr>
              <a:t> </a:t>
            </a:r>
            <a:r>
              <a:rPr lang="en-US" sz="4000" dirty="0" err="1" smtClean="0">
                <a:solidFill>
                  <a:srgbClr val="FF0000"/>
                </a:solidFill>
                <a:latin typeface="Times New Roman" panose="02020603050405020304" pitchFamily="18" charset="0"/>
                <a:cs typeface="Times New Roman" panose="02020603050405020304" pitchFamily="18" charset="0"/>
              </a:rPr>
              <a:t>từ</a:t>
            </a:r>
            <a:r>
              <a:rPr lang="en-US" sz="4000" dirty="0" smtClean="0">
                <a:solidFill>
                  <a:srgbClr val="FF0000"/>
                </a:solidFill>
                <a:latin typeface="Times New Roman" panose="02020603050405020304" pitchFamily="18"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8732038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2461" y="1839911"/>
            <a:ext cx="11206163" cy="4703763"/>
          </a:xfrm>
        </p:spPr>
        <p:txBody>
          <a:bodyPr/>
          <a:lstStyle/>
          <a:p>
            <a:r>
              <a:rPr lang="en-US" sz="4000" dirty="0" err="1" smtClean="0">
                <a:latin typeface="Times New Roman" panose="02020603050405020304" pitchFamily="18" charset="0"/>
                <a:cs typeface="Times New Roman" panose="02020603050405020304" pitchFamily="18" charset="0"/>
              </a:rPr>
              <a:t>Công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thức</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tính</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công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suất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hao</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phí</a:t>
            </a:r>
            <a:r>
              <a:rPr lang="en-US" sz="4000" dirty="0" smtClean="0">
                <a:latin typeface="Times New Roman" panose="02020603050405020304" pitchFamily="18" charset="0"/>
                <a:cs typeface="Times New Roman" panose="02020603050405020304" pitchFamily="18" charset="0"/>
              </a:rPr>
              <a:t> do </a:t>
            </a:r>
            <a:r>
              <a:rPr lang="en-US" sz="4000" dirty="0" err="1" smtClean="0">
                <a:latin typeface="Times New Roman" panose="02020603050405020304" pitchFamily="18" charset="0"/>
                <a:cs typeface="Times New Roman" panose="02020603050405020304" pitchFamily="18" charset="0"/>
              </a:rPr>
              <a:t>tỏa</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nhiệt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a:t>
            </a:r>
          </a:p>
          <a:p>
            <a:endParaRPr lang="en-US" sz="3200" dirty="0">
              <a:latin typeface="Times New Roman" panose="02020603050405020304" pitchFamily="18" charset="0"/>
              <a:cs typeface="Times New Roman" panose="02020603050405020304" pitchFamily="18" charset="0"/>
            </a:endParaRPr>
          </a:p>
          <a:p>
            <a:endParaRPr lang="en-US" sz="3200" dirty="0" smtClean="0">
              <a:latin typeface="Times New Roman" panose="02020603050405020304" pitchFamily="18" charset="0"/>
              <a:cs typeface="Times New Roman" panose="02020603050405020304" pitchFamily="18" charset="0"/>
            </a:endParaRPr>
          </a:p>
          <a:p>
            <a:r>
              <a:rPr lang="en-US" sz="4000" dirty="0" err="1" smtClean="0">
                <a:latin typeface="Times New Roman" panose="02020603050405020304" pitchFamily="18" charset="0"/>
                <a:cs typeface="Times New Roman" panose="02020603050405020304" pitchFamily="18" charset="0"/>
              </a:rPr>
              <a:t>Muốn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giảm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hao</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phí</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thì</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cách</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đạt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quả</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nhất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tăng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thế</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Vì</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công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suất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hao</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phí</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tỉ</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lệ</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nghịch</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với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bình</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phương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hiệu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thế</a:t>
            </a:r>
            <a:r>
              <a:rPr lang="en-US" sz="4000" dirty="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đặt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vào</a:t>
            </a:r>
            <a:r>
              <a:rPr lang="en-US" sz="4000" dirty="0" smtClean="0">
                <a:latin typeface="Times New Roman" panose="02020603050405020304" pitchFamily="18" charset="0"/>
                <a:cs typeface="Times New Roman" panose="02020603050405020304" pitchFamily="18" charset="0"/>
              </a:rPr>
              <a:t> 2 </a:t>
            </a:r>
            <a:r>
              <a:rPr lang="en-US" sz="4000" dirty="0" err="1" smtClean="0">
                <a:latin typeface="Times New Roman" panose="02020603050405020304" pitchFamily="18" charset="0"/>
                <a:cs typeface="Times New Roman" panose="02020603050405020304" pitchFamily="18" charset="0"/>
              </a:rPr>
              <a:t>đầu</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dây</a:t>
            </a:r>
            <a:endParaRPr lang="en-US" sz="4000" dirty="0" smtClean="0">
              <a:latin typeface="Times New Roman" panose="02020603050405020304" pitchFamily="18" charset="0"/>
              <a:cs typeface="Times New Roman" panose="02020603050405020304" pitchFamily="18" charset="0"/>
            </a:endParaRPr>
          </a:p>
          <a:p>
            <a:endParaRPr lang="en-US" dirty="0"/>
          </a:p>
        </p:txBody>
      </p:sp>
      <p:sp>
        <p:nvSpPr>
          <p:cNvPr id="4" name="Rectangle 3"/>
          <p:cNvSpPr/>
          <p:nvPr/>
        </p:nvSpPr>
        <p:spPr>
          <a:xfrm>
            <a:off x="838200" y="105206"/>
            <a:ext cx="10515600" cy="1569660"/>
          </a:xfrm>
          <a:prstGeom prst="rect">
            <a:avLst/>
          </a:prstGeom>
        </p:spPr>
        <p:txBody>
          <a:bodyPr wrap="square">
            <a:spAutoFit/>
          </a:bodyPr>
          <a:lstStyle/>
          <a:p>
            <a:r>
              <a:rPr lang="en-US" sz="3200" b="1" dirty="0" err="1">
                <a:latin typeface="Times New Roman" panose="02020603050405020304" pitchFamily="18" charset="0"/>
                <a:cs typeface="Times New Roman" panose="02020603050405020304" pitchFamily="18" charset="0"/>
              </a:rPr>
              <a:t>Câu</a:t>
            </a:r>
            <a:r>
              <a:rPr lang="en-US" sz="3200" b="1" dirty="0">
                <a:latin typeface="Times New Roman" panose="02020603050405020304" pitchFamily="18" charset="0"/>
                <a:cs typeface="Times New Roman" panose="02020603050405020304" pitchFamily="18" charset="0"/>
              </a:rPr>
              <a:t> 4: </a:t>
            </a:r>
            <a:r>
              <a:rPr lang="en-US" sz="3200" b="1" dirty="0" err="1">
                <a:solidFill>
                  <a:srgbClr val="2313F5"/>
                </a:solidFill>
                <a:latin typeface="Times New Roman" panose="02020603050405020304" pitchFamily="18" charset="0"/>
                <a:cs typeface="Times New Roman" panose="02020603050405020304" pitchFamily="18" charset="0"/>
              </a:rPr>
              <a:t>Nêu</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công</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thức</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tính</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công</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suất</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hao</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phí</a:t>
            </a:r>
            <a:r>
              <a:rPr lang="en-US" sz="3200" b="1" dirty="0">
                <a:solidFill>
                  <a:srgbClr val="2313F5"/>
                </a:solidFill>
                <a:latin typeface="Times New Roman" panose="02020603050405020304" pitchFamily="18" charset="0"/>
                <a:cs typeface="Times New Roman" panose="02020603050405020304" pitchFamily="18" charset="0"/>
              </a:rPr>
              <a:t> do </a:t>
            </a:r>
            <a:r>
              <a:rPr lang="en-US" sz="3200" b="1" dirty="0" err="1">
                <a:solidFill>
                  <a:srgbClr val="2313F5"/>
                </a:solidFill>
                <a:latin typeface="Times New Roman" panose="02020603050405020304" pitchFamily="18" charset="0"/>
                <a:cs typeface="Times New Roman" panose="02020603050405020304" pitchFamily="18" charset="0"/>
              </a:rPr>
              <a:t>tỏa</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nhiệt</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Muốn</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làm</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giảm</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hao</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phí</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thì</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sử</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dụng</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cách</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nào</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để</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đạt</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hiệu</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quả</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tốt</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nhất</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Vì</a:t>
            </a:r>
            <a:r>
              <a:rPr lang="en-US" sz="3200" b="1" dirty="0">
                <a:solidFill>
                  <a:srgbClr val="2313F5"/>
                </a:solidFill>
                <a:latin typeface="Times New Roman" panose="02020603050405020304" pitchFamily="18" charset="0"/>
                <a:cs typeface="Times New Roman" panose="02020603050405020304" pitchFamily="18" charset="0"/>
              </a:rPr>
              <a:t> </a:t>
            </a:r>
            <a:r>
              <a:rPr lang="en-US" sz="3200" b="1" dirty="0" err="1">
                <a:solidFill>
                  <a:srgbClr val="2313F5"/>
                </a:solidFill>
                <a:latin typeface="Times New Roman" panose="02020603050405020304" pitchFamily="18" charset="0"/>
                <a:cs typeface="Times New Roman" panose="02020603050405020304" pitchFamily="18" charset="0"/>
              </a:rPr>
              <a:t>sao</a:t>
            </a:r>
            <a:r>
              <a:rPr lang="en-US" sz="3200" b="1" dirty="0">
                <a:solidFill>
                  <a:srgbClr val="2313F5"/>
                </a:solidFill>
                <a:latin typeface="Times New Roman" panose="02020603050405020304" pitchFamily="18" charset="0"/>
                <a:cs typeface="Times New Roman" panose="02020603050405020304" pitchFamily="18" charset="0"/>
              </a:rPr>
              <a:t>?</a:t>
            </a:r>
          </a:p>
        </p:txBody>
      </p:sp>
      <p:graphicFrame>
        <p:nvGraphicFramePr>
          <p:cNvPr id="6" name="Object 12"/>
          <p:cNvGraphicFramePr>
            <a:graphicFrameLocks noChangeAspect="1"/>
          </p:cNvGraphicFramePr>
          <p:nvPr>
            <p:extLst>
              <p:ext uri="{D42A27DB-BD31-4B8C-83A1-F6EECF244321}">
                <p14:modId xmlns:p14="http://schemas.microsoft.com/office/powerpoint/2010/main" val="3280724791"/>
              </p:ext>
            </p:extLst>
          </p:nvPr>
        </p:nvGraphicFramePr>
        <p:xfrm>
          <a:off x="4686300" y="2487814"/>
          <a:ext cx="1828800" cy="1096963"/>
        </p:xfrm>
        <a:graphic>
          <a:graphicData uri="http://schemas.openxmlformats.org/presentationml/2006/ole">
            <mc:AlternateContent xmlns:mc="http://schemas.openxmlformats.org/markup-compatibility/2006">
              <mc:Choice xmlns:v="urn:schemas-microsoft-com:vml" Requires="v">
                <p:oleObj spid="_x0000_s1032" name="Equation" r:id="rId3" imgW="698500" imgH="419100" progId="Equation.DSMT4">
                  <p:embed/>
                </p:oleObj>
              </mc:Choice>
              <mc:Fallback>
                <p:oleObj name="Equation" r:id="rId3" imgW="698500" imgH="419100" progId="Equation.DSMT4">
                  <p:embed/>
                  <p:pic>
                    <p:nvPicPr>
                      <p:cNvPr id="8" name="Object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6300" y="2487814"/>
                        <a:ext cx="1828800" cy="1096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397034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5380" y="39688"/>
            <a:ext cx="10077450" cy="1325563"/>
          </a:xfrm>
        </p:spPr>
        <p:txBody>
          <a:bodyPr>
            <a:normAutofit fontScale="90000"/>
          </a:bodyPr>
          <a:lstStyle/>
          <a:p>
            <a:r>
              <a:rPr lang="en-US" b="1" dirty="0" err="1">
                <a:latin typeface="Times New Roman" panose="02020603050405020304" pitchFamily="18" charset="0"/>
                <a:cs typeface="Times New Roman" panose="02020603050405020304" pitchFamily="18" charset="0"/>
              </a:rPr>
              <a:t>Câu</a:t>
            </a:r>
            <a:r>
              <a:rPr lang="en-US" b="1" dirty="0">
                <a:latin typeface="Times New Roman" panose="02020603050405020304" pitchFamily="18" charset="0"/>
                <a:cs typeface="Times New Roman" panose="02020603050405020304" pitchFamily="18" charset="0"/>
              </a:rPr>
              <a:t> 5: </a:t>
            </a:r>
            <a:r>
              <a:rPr lang="en-US" b="1" dirty="0" err="1">
                <a:solidFill>
                  <a:srgbClr val="2313F5"/>
                </a:solidFill>
                <a:latin typeface="Times New Roman" panose="02020603050405020304" pitchFamily="18" charset="0"/>
                <a:cs typeface="Times New Roman" panose="02020603050405020304" pitchFamily="18" charset="0"/>
              </a:rPr>
              <a:t>Nêu</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cấu</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tạo</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của</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máy</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biến</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thế</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Nguyên</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tắc</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hoạt</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động</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của</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máy</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biến</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thế</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là</a:t>
            </a:r>
            <a:r>
              <a:rPr lang="en-US" b="1" dirty="0">
                <a:solidFill>
                  <a:srgbClr val="2313F5"/>
                </a:solidFill>
                <a:latin typeface="Times New Roman" panose="02020603050405020304" pitchFamily="18" charset="0"/>
                <a:cs typeface="Times New Roman" panose="02020603050405020304" pitchFamily="18" charset="0"/>
              </a:rPr>
              <a:t> </a:t>
            </a:r>
            <a:r>
              <a:rPr lang="en-US" b="1" dirty="0" err="1">
                <a:solidFill>
                  <a:srgbClr val="2313F5"/>
                </a:solidFill>
                <a:latin typeface="Times New Roman" panose="02020603050405020304" pitchFamily="18" charset="0"/>
                <a:cs typeface="Times New Roman" panose="02020603050405020304" pitchFamily="18" charset="0"/>
              </a:rPr>
              <a:t>gì</a:t>
            </a:r>
            <a:r>
              <a:rPr lang="en-US" b="1" dirty="0" smtClean="0">
                <a:solidFill>
                  <a:srgbClr val="2313F5"/>
                </a:solidFill>
                <a:latin typeface="Times New Roman" panose="02020603050405020304" pitchFamily="18" charset="0"/>
                <a:cs typeface="Times New Roman" panose="02020603050405020304" pitchFamily="18" charset="0"/>
              </a:rPr>
              <a:t>?</a:t>
            </a:r>
            <a:endParaRPr lang="en-US" b="1" dirty="0">
              <a:solidFill>
                <a:srgbClr val="2313F5"/>
              </a:solidFill>
            </a:endParaRPr>
          </a:p>
        </p:txBody>
      </p:sp>
      <p:sp>
        <p:nvSpPr>
          <p:cNvPr id="3" name="Content Placeholder 2"/>
          <p:cNvSpPr>
            <a:spLocks noGrp="1"/>
          </p:cNvSpPr>
          <p:nvPr>
            <p:ph idx="1"/>
          </p:nvPr>
        </p:nvSpPr>
        <p:spPr>
          <a:xfrm>
            <a:off x="366712" y="1325563"/>
            <a:ext cx="11634787" cy="2903538"/>
          </a:xfrm>
        </p:spPr>
        <p:txBody>
          <a:bodyPr>
            <a:normAutofit/>
          </a:bodyPr>
          <a:lstStyle/>
          <a:p>
            <a:r>
              <a:rPr lang="en-US" sz="3600" dirty="0" err="1" smtClean="0">
                <a:latin typeface="Times New Roman" panose="02020603050405020304" pitchFamily="18" charset="0"/>
                <a:cs typeface="Times New Roman" panose="02020603050405020304" pitchFamily="18" charset="0"/>
              </a:rPr>
              <a:t>Cấu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tạo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bao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gồm</a:t>
            </a:r>
            <a:r>
              <a:rPr lang="en-US" sz="3600" dirty="0" smtClean="0">
                <a:latin typeface="Times New Roman" panose="02020603050405020304" pitchFamily="18" charset="0"/>
                <a:cs typeface="Times New Roman" panose="02020603050405020304" pitchFamily="18" charset="0"/>
              </a:rPr>
              <a:t>: </a:t>
            </a:r>
          </a:p>
          <a:p>
            <a:pPr>
              <a:buFontTx/>
              <a:buChar char="-"/>
            </a:pPr>
            <a:r>
              <a:rPr lang="en-US" sz="3600" dirty="0" smtClean="0">
                <a:latin typeface="Times New Roman" panose="02020603050405020304" pitchFamily="18" charset="0"/>
                <a:cs typeface="Times New Roman" panose="02020603050405020304" pitchFamily="18" charset="0"/>
              </a:rPr>
              <a:t>Hai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dây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dẫn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đặt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cách</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với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nhau</a:t>
            </a:r>
            <a:r>
              <a:rPr lang="en-US" sz="3600" dirty="0" smtClean="0">
                <a:latin typeface="Times New Roman" panose="02020603050405020304" pitchFamily="18" charset="0"/>
                <a:cs typeface="Times New Roman" panose="02020603050405020304" pitchFamily="18" charset="0"/>
              </a:rPr>
              <a:t> ( 1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nối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về</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phía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nguồn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gọi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cuộn</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sơ</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còn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lại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là</a:t>
            </a:r>
            <a:r>
              <a:rPr lang="en-US" sz="3600" dirty="0" smtClean="0">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cuộn</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thứ</a:t>
            </a:r>
            <a:r>
              <a:rPr lang="en-US" sz="3600" dirty="0" smtClean="0">
                <a:solidFill>
                  <a:srgbClr val="FF0000"/>
                </a:solidFill>
                <a:latin typeface="Times New Roman" panose="02020603050405020304" pitchFamily="18" charset="0"/>
                <a:cs typeface="Times New Roman" panose="02020603050405020304" pitchFamily="18" charset="0"/>
              </a:rPr>
              <a:t> </a:t>
            </a:r>
            <a:r>
              <a:rPr lang="en-US" sz="3600" dirty="0" err="1" smtClean="0">
                <a:solidFill>
                  <a:srgbClr val="FF0000"/>
                </a:solidFill>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a:t>
            </a:r>
          </a:p>
          <a:p>
            <a:pPr>
              <a:buFontTx/>
              <a:buChar char="-"/>
            </a:pP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lõi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sắt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thép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có</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pha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silic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chung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cả</a:t>
            </a:r>
            <a:r>
              <a:rPr lang="en-US" sz="3600" dirty="0" smtClean="0">
                <a:latin typeface="Times New Roman" panose="02020603050405020304" pitchFamily="18" charset="0"/>
                <a:cs typeface="Times New Roman" panose="02020603050405020304" pitchFamily="18" charset="0"/>
              </a:rPr>
              <a:t> 2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dây</a:t>
            </a:r>
            <a:endParaRPr lang="en-US" sz="3600" dirty="0" smtClean="0">
              <a:latin typeface="Times New Roman" panose="02020603050405020304" pitchFamily="18" charset="0"/>
              <a:cs typeface="Times New Roman" panose="02020603050405020304" pitchFamily="18" charset="0"/>
            </a:endParaRPr>
          </a:p>
        </p:txBody>
      </p:sp>
      <p:sp>
        <p:nvSpPr>
          <p:cNvPr id="4" name="Title 1"/>
          <p:cNvSpPr txBox="1">
            <a:spLocks/>
          </p:cNvSpPr>
          <p:nvPr/>
        </p:nvSpPr>
        <p:spPr>
          <a:xfrm>
            <a:off x="366713" y="3686176"/>
            <a:ext cx="11634786" cy="2514599"/>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Nguyên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tắc</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hoạt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động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biến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dựa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tượng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cảm</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ứng</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từ</a:t>
            </a:r>
            <a:r>
              <a:rPr lang="en-US" sz="3600" dirty="0" smtClean="0">
                <a:latin typeface="Times New Roman" panose="02020603050405020304" pitchFamily="18" charset="0"/>
                <a:cs typeface="Times New Roman" panose="02020603050405020304" pitchFamily="18" charset="0"/>
              </a:rPr>
              <a:t>.</a:t>
            </a:r>
          </a:p>
          <a:p>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Khi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đặt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vào</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sơ</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của</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biến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thế</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thế</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xoay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chiều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thì</a:t>
            </a:r>
            <a:r>
              <a:rPr lang="en-US" sz="3600" dirty="0" smtClean="0">
                <a:latin typeface="Times New Roman" panose="02020603050405020304" pitchFamily="18" charset="0"/>
                <a:cs typeface="Times New Roman" panose="02020603050405020304" pitchFamily="18" charset="0"/>
              </a:rPr>
              <a:t> ở </a:t>
            </a:r>
            <a:r>
              <a:rPr lang="en-US" sz="3600" dirty="0" err="1" smtClean="0">
                <a:latin typeface="Times New Roman" panose="02020603050405020304" pitchFamily="18" charset="0"/>
                <a:cs typeface="Times New Roman" panose="02020603050405020304" pitchFamily="18" charset="0"/>
              </a:rPr>
              <a:t>hai</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đầu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cuộn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thứ</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cấp</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xuất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một</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hiệu</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điện</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thế</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xoay</a:t>
            </a: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chiều</a:t>
            </a:r>
            <a:r>
              <a:rPr lang="en-US" sz="3600" dirty="0" smtClean="0">
                <a:latin typeface="Times New Roman" panose="02020603050405020304" pitchFamily="18" charset="0"/>
                <a:cs typeface="Times New Roman" panose="02020603050405020304" pitchFamily="18" charset="0"/>
              </a:rPr>
              <a:t>.</a:t>
            </a:r>
            <a:endParaRPr lang="en-US" sz="3600" dirty="0"/>
          </a:p>
        </p:txBody>
      </p:sp>
    </p:spTree>
    <p:extLst>
      <p:ext uri="{BB962C8B-B14F-4D97-AF65-F5344CB8AC3E}">
        <p14:creationId xmlns:p14="http://schemas.microsoft.com/office/powerpoint/2010/main" val="332168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850" y="70304"/>
            <a:ext cx="2705100" cy="749300"/>
          </a:xfrm>
        </p:spPr>
        <p:txBody>
          <a:bodyPr/>
          <a:lstStyle/>
          <a:p>
            <a:r>
              <a:rPr lang="en-US" b="1" dirty="0" smtClean="0">
                <a:solidFill>
                  <a:srgbClr val="2313F5"/>
                </a:solidFill>
                <a:latin typeface="Times New Roman" panose="02020603050405020304" pitchFamily="18" charset="0"/>
                <a:cs typeface="Times New Roman" panose="02020603050405020304" pitchFamily="18" charset="0"/>
              </a:rPr>
              <a:t>II. </a:t>
            </a:r>
            <a:r>
              <a:rPr lang="en-US" b="1" dirty="0" err="1" smtClean="0">
                <a:solidFill>
                  <a:srgbClr val="2313F5"/>
                </a:solidFill>
                <a:latin typeface="Times New Roman" panose="02020603050405020304" pitchFamily="18" charset="0"/>
                <a:cs typeface="Times New Roman" panose="02020603050405020304" pitchFamily="18" charset="0"/>
              </a:rPr>
              <a:t>Bài</a:t>
            </a:r>
            <a:r>
              <a:rPr lang="en-US" b="1" dirty="0" smtClean="0">
                <a:solidFill>
                  <a:srgbClr val="2313F5"/>
                </a:solidFill>
                <a:latin typeface="Times New Roman" panose="02020603050405020304" pitchFamily="18" charset="0"/>
                <a:cs typeface="Times New Roman" panose="02020603050405020304" pitchFamily="18" charset="0"/>
              </a:rPr>
              <a:t> </a:t>
            </a:r>
            <a:r>
              <a:rPr lang="en-US" b="1" dirty="0" err="1" smtClean="0">
                <a:solidFill>
                  <a:srgbClr val="2313F5"/>
                </a:solidFill>
                <a:latin typeface="Times New Roman" panose="02020603050405020304" pitchFamily="18" charset="0"/>
                <a:cs typeface="Times New Roman" panose="02020603050405020304" pitchFamily="18" charset="0"/>
              </a:rPr>
              <a:t>tập</a:t>
            </a:r>
            <a:endParaRPr lang="en-US" b="1" dirty="0">
              <a:solidFill>
                <a:srgbClr val="2313F5"/>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23850" y="840921"/>
            <a:ext cx="11625262" cy="2134961"/>
          </a:xfrm>
        </p:spPr>
        <p:txBody>
          <a:bodyPr>
            <a:noAutofit/>
          </a:bodyPr>
          <a:lstStyle/>
          <a:p>
            <a:pPr marL="0" indent="0">
              <a:buNone/>
            </a:pPr>
            <a:r>
              <a:rPr lang="en-US" sz="3600" b="1" dirty="0" err="1" smtClean="0">
                <a:latin typeface="Times New Roman" panose="02020603050405020304" pitchFamily="18" charset="0"/>
                <a:cs typeface="Times New Roman" panose="02020603050405020304" pitchFamily="18" charset="0"/>
              </a:rPr>
              <a:t>Bài</a:t>
            </a:r>
            <a:r>
              <a:rPr lang="en-US" sz="3600" b="1" dirty="0" smtClean="0">
                <a:latin typeface="Times New Roman" panose="02020603050405020304" pitchFamily="18" charset="0"/>
                <a:cs typeface="Times New Roman" panose="02020603050405020304" pitchFamily="18" charset="0"/>
              </a:rPr>
              <a:t> 1: </a:t>
            </a:r>
            <a:r>
              <a:rPr lang="vi-VN" sz="3600" dirty="0" smtClean="0">
                <a:latin typeface="Times New Roman" panose="02020603050405020304" pitchFamily="18" charset="0"/>
                <a:cs typeface="Times New Roman" panose="02020603050405020304" pitchFamily="18" charset="0"/>
              </a:rPr>
              <a:t>Cuộn </a:t>
            </a:r>
            <a:r>
              <a:rPr lang="vi-VN" sz="3600" dirty="0">
                <a:latin typeface="Times New Roman" panose="02020603050405020304" pitchFamily="18" charset="0"/>
                <a:cs typeface="Times New Roman" panose="02020603050405020304" pitchFamily="18" charset="0"/>
              </a:rPr>
              <a:t>sơ cấp của một máy biến thế có 4400 vòng, cuộn thứ cấp có 240 vòng. Khi đặt vào hai đầu cuộn sơ cấp một hiệu điện thế xoay chiều 220V thì ở hai đầu dây của cuộn thứ cấp có hiệu điện thế là bao nhiêu?</a:t>
            </a:r>
            <a:endParaRPr lang="en-US" sz="36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323850" y="2975882"/>
            <a:ext cx="11625262" cy="1747157"/>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b="1" dirty="0" err="1">
                <a:solidFill>
                  <a:srgbClr val="2313F5"/>
                </a:solidFill>
                <a:latin typeface="Times New Roman" panose="02020603050405020304" pitchFamily="18" charset="0"/>
                <a:cs typeface="Times New Roman" panose="02020603050405020304" pitchFamily="18" charset="0"/>
              </a:rPr>
              <a:t>Tóm</a:t>
            </a:r>
            <a:r>
              <a:rPr lang="en-US" sz="3600" b="1" dirty="0">
                <a:solidFill>
                  <a:srgbClr val="2313F5"/>
                </a:solidFill>
                <a:latin typeface="Times New Roman" panose="02020603050405020304" pitchFamily="18" charset="0"/>
                <a:cs typeface="Times New Roman" panose="02020603050405020304" pitchFamily="18" charset="0"/>
              </a:rPr>
              <a:t> </a:t>
            </a:r>
            <a:r>
              <a:rPr lang="en-US" sz="3600" b="1" dirty="0" err="1">
                <a:solidFill>
                  <a:srgbClr val="2313F5"/>
                </a:solidFill>
                <a:latin typeface="Times New Roman" panose="02020603050405020304" pitchFamily="18" charset="0"/>
                <a:cs typeface="Times New Roman" panose="02020603050405020304" pitchFamily="18" charset="0"/>
              </a:rPr>
              <a:t>tắt</a:t>
            </a:r>
            <a:r>
              <a:rPr lang="en-US" sz="3600" b="1" dirty="0">
                <a:solidFill>
                  <a:srgbClr val="2313F5"/>
                </a:solidFill>
                <a:latin typeface="Times New Roman" panose="02020603050405020304" pitchFamily="18" charset="0"/>
                <a:cs typeface="Times New Roman" panose="02020603050405020304" pitchFamily="18" charset="0"/>
              </a:rPr>
              <a:t>:</a:t>
            </a:r>
            <a:endParaRPr lang="en-US" sz="3600" dirty="0">
              <a:solidFill>
                <a:srgbClr val="2313F5"/>
              </a:solidFill>
              <a:latin typeface="Times New Roman" panose="02020603050405020304" pitchFamily="18" charset="0"/>
              <a:cs typeface="Times New Roman" panose="02020603050405020304" pitchFamily="18" charset="0"/>
            </a:endParaRPr>
          </a:p>
          <a:p>
            <a:pPr marL="0" indent="0">
              <a:buNone/>
            </a:pPr>
            <a:r>
              <a:rPr lang="en-US" sz="3600" dirty="0" smtClean="0">
                <a:latin typeface="Times New Roman" panose="02020603050405020304" pitchFamily="18" charset="0"/>
                <a:cs typeface="Times New Roman" panose="02020603050405020304" pitchFamily="18" charset="0"/>
              </a:rPr>
              <a:t>n</a:t>
            </a:r>
            <a:r>
              <a:rPr lang="en-US" sz="3600" baseline="-25000" dirty="0" smtClean="0">
                <a:latin typeface="Times New Roman" panose="02020603050405020304" pitchFamily="18" charset="0"/>
                <a:cs typeface="Times New Roman" panose="02020603050405020304" pitchFamily="18" charset="0"/>
              </a:rPr>
              <a:t>1</a:t>
            </a:r>
            <a:r>
              <a:rPr lang="en-US" sz="3600" dirty="0">
                <a:latin typeface="Times New Roman" panose="02020603050405020304" pitchFamily="18" charset="0"/>
                <a:cs typeface="Times New Roman" panose="02020603050405020304" pitchFamily="18" charset="0"/>
              </a:rPr>
              <a:t> = 4400 </a:t>
            </a:r>
            <a:r>
              <a:rPr lang="en-US" sz="3600" dirty="0" err="1">
                <a:latin typeface="Times New Roman" panose="02020603050405020304" pitchFamily="18" charset="0"/>
                <a:cs typeface="Times New Roman" panose="02020603050405020304" pitchFamily="18" charset="0"/>
              </a:rPr>
              <a:t>vòng</a:t>
            </a:r>
            <a:r>
              <a:rPr lang="en-US" sz="3600" dirty="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n</a:t>
            </a:r>
            <a:r>
              <a:rPr lang="en-US" sz="3600" baseline="-25000" dirty="0" smtClean="0">
                <a:latin typeface="Times New Roman" panose="02020603050405020304" pitchFamily="18" charset="0"/>
                <a:cs typeface="Times New Roman" panose="02020603050405020304" pitchFamily="18" charset="0"/>
              </a:rPr>
              <a:t>2</a:t>
            </a:r>
            <a:r>
              <a:rPr lang="en-US" sz="3600" dirty="0">
                <a:latin typeface="Times New Roman" panose="02020603050405020304" pitchFamily="18" charset="0"/>
                <a:cs typeface="Times New Roman" panose="02020603050405020304" pitchFamily="18" charset="0"/>
              </a:rPr>
              <a:t> = 240 </a:t>
            </a:r>
            <a:r>
              <a:rPr lang="en-US" sz="3600" dirty="0" err="1">
                <a:latin typeface="Times New Roman" panose="02020603050405020304" pitchFamily="18" charset="0"/>
                <a:cs typeface="Times New Roman" panose="02020603050405020304" pitchFamily="18" charset="0"/>
              </a:rPr>
              <a:t>vòng</a:t>
            </a:r>
            <a:endParaRPr lang="en-US" sz="3600" dirty="0">
              <a:latin typeface="Times New Roman" panose="02020603050405020304" pitchFamily="18" charset="0"/>
              <a:cs typeface="Times New Roman" panose="02020603050405020304" pitchFamily="18" charset="0"/>
            </a:endParaRPr>
          </a:p>
          <a:p>
            <a:pPr marL="0" indent="0">
              <a:buNone/>
            </a:pPr>
            <a:r>
              <a:rPr lang="en-US" sz="3600" dirty="0">
                <a:latin typeface="Times New Roman" panose="02020603050405020304" pitchFamily="18" charset="0"/>
                <a:cs typeface="Times New Roman" panose="02020603050405020304" pitchFamily="18" charset="0"/>
              </a:rPr>
              <a:t>U</a:t>
            </a:r>
            <a:r>
              <a:rPr lang="en-US" sz="3600" baseline="-25000" dirty="0">
                <a:latin typeface="Times New Roman" panose="02020603050405020304" pitchFamily="18" charset="0"/>
                <a:cs typeface="Times New Roman" panose="02020603050405020304" pitchFamily="18" charset="0"/>
              </a:rPr>
              <a:t>1</a:t>
            </a:r>
            <a:r>
              <a:rPr lang="en-US" sz="3600" dirty="0">
                <a:latin typeface="Times New Roman" panose="02020603050405020304" pitchFamily="18" charset="0"/>
                <a:cs typeface="Times New Roman" panose="02020603050405020304" pitchFamily="18" charset="0"/>
              </a:rPr>
              <a:t> = 220 V; U</a:t>
            </a:r>
            <a:r>
              <a:rPr lang="en-US" sz="3600" baseline="-25000" dirty="0">
                <a:latin typeface="Times New Roman" panose="02020603050405020304" pitchFamily="18" charset="0"/>
                <a:cs typeface="Times New Roman" panose="02020603050405020304" pitchFamily="18" charset="0"/>
              </a:rPr>
              <a:t>2</a:t>
            </a:r>
            <a:r>
              <a:rPr lang="en-US" sz="3600" dirty="0">
                <a:latin typeface="Times New Roman" panose="02020603050405020304" pitchFamily="18" charset="0"/>
                <a:cs typeface="Times New Roman" panose="02020603050405020304" pitchFamily="18" charset="0"/>
              </a:rPr>
              <a:t> = ?</a:t>
            </a:r>
          </a:p>
        </p:txBody>
      </p:sp>
      <p:sp>
        <p:nvSpPr>
          <p:cNvPr id="5" name="Content Placeholder 2"/>
          <p:cNvSpPr txBox="1">
            <a:spLocks/>
          </p:cNvSpPr>
          <p:nvPr/>
        </p:nvSpPr>
        <p:spPr>
          <a:xfrm>
            <a:off x="323850" y="4723039"/>
            <a:ext cx="11625262" cy="2134961"/>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4000" b="1" dirty="0" err="1" smtClean="0">
                <a:solidFill>
                  <a:srgbClr val="FF0000"/>
                </a:solidFill>
                <a:latin typeface="Times New Roman" panose="02020603050405020304" pitchFamily="18" charset="0"/>
                <a:cs typeface="Times New Roman" panose="02020603050405020304" pitchFamily="18" charset="0"/>
              </a:rPr>
              <a:t>Bài</a:t>
            </a:r>
            <a:r>
              <a:rPr lang="en-US" sz="4000" b="1" dirty="0" smtClean="0">
                <a:solidFill>
                  <a:srgbClr val="FF0000"/>
                </a:solidFill>
                <a:latin typeface="Times New Roman" panose="02020603050405020304" pitchFamily="18" charset="0"/>
                <a:cs typeface="Times New Roman" panose="02020603050405020304" pitchFamily="18" charset="0"/>
              </a:rPr>
              <a:t> </a:t>
            </a:r>
            <a:r>
              <a:rPr lang="en-US" sz="4000" b="1" dirty="0" err="1" smtClean="0">
                <a:solidFill>
                  <a:srgbClr val="FF0000"/>
                </a:solidFill>
                <a:latin typeface="Times New Roman" panose="02020603050405020304" pitchFamily="18" charset="0"/>
                <a:cs typeface="Times New Roman" panose="02020603050405020304" pitchFamily="18" charset="0"/>
              </a:rPr>
              <a:t>làm</a:t>
            </a:r>
            <a:endParaRPr lang="en-US" sz="40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en-US" sz="4000" dirty="0">
                <a:latin typeface="Times New Roman" panose="02020603050405020304" pitchFamily="18" charset="0"/>
                <a:cs typeface="Times New Roman" panose="02020603050405020304" pitchFamily="18" charset="0"/>
              </a:rPr>
              <a:t>Hai </a:t>
            </a:r>
            <a:r>
              <a:rPr lang="en-US" sz="4000" dirty="0" err="1">
                <a:latin typeface="Times New Roman" panose="02020603050405020304" pitchFamily="18" charset="0"/>
                <a:cs typeface="Times New Roman" panose="02020603050405020304" pitchFamily="18" charset="0"/>
              </a:rPr>
              <a:t>đầu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dây</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của</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cuộn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thứ</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cấp</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có</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hiệu</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điện</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thế</a:t>
            </a:r>
            <a:r>
              <a:rPr lang="en-US" sz="4000" dirty="0">
                <a:latin typeface="Times New Roman" panose="02020603050405020304" pitchFamily="18" charset="0"/>
                <a:cs typeface="Times New Roman" panose="02020603050405020304" pitchFamily="18" charset="0"/>
              </a:rPr>
              <a:t> </a:t>
            </a:r>
            <a:r>
              <a:rPr lang="en-US" sz="4000" dirty="0" err="1">
                <a:latin typeface="Times New Roman" panose="02020603050405020304" pitchFamily="18" charset="0"/>
                <a:cs typeface="Times New Roman" panose="02020603050405020304" pitchFamily="18" charset="0"/>
              </a:rPr>
              <a:t>là</a:t>
            </a:r>
            <a:r>
              <a:rPr lang="en-US" sz="4000" dirty="0" smtClean="0">
                <a:latin typeface="Times New Roman" panose="02020603050405020304" pitchFamily="18" charset="0"/>
                <a:cs typeface="Times New Roman" panose="02020603050405020304" pitchFamily="18" charset="0"/>
              </a:rPr>
              <a:t>:</a:t>
            </a:r>
          </a:p>
          <a:p>
            <a:pPr marL="0" indent="0">
              <a:buNone/>
            </a:pPr>
            <a:r>
              <a:rPr lang="en-US" sz="4000" dirty="0" smtClean="0">
                <a:latin typeface="Times New Roman" panose="02020603050405020304" pitchFamily="18" charset="0"/>
                <a:cs typeface="Times New Roman" panose="02020603050405020304" pitchFamily="18" charset="0"/>
              </a:rPr>
              <a:t>U</a:t>
            </a:r>
            <a:r>
              <a:rPr lang="en-US" sz="2400" dirty="0" smtClean="0">
                <a:latin typeface="Times New Roman" panose="02020603050405020304" pitchFamily="18" charset="0"/>
                <a:cs typeface="Times New Roman" panose="02020603050405020304" pitchFamily="18" charset="0"/>
              </a:rPr>
              <a:t>2</a:t>
            </a:r>
            <a:r>
              <a:rPr lang="en-US" sz="4000" dirty="0" smtClean="0">
                <a:latin typeface="Times New Roman" panose="02020603050405020304" pitchFamily="18" charset="0"/>
                <a:cs typeface="Times New Roman" panose="02020603050405020304" pitchFamily="18" charset="0"/>
              </a:rPr>
              <a:t>= (U</a:t>
            </a:r>
            <a:r>
              <a:rPr lang="en-US" sz="2400" dirty="0" smtClean="0">
                <a:latin typeface="Times New Roman" panose="02020603050405020304" pitchFamily="18" charset="0"/>
                <a:cs typeface="Times New Roman" panose="02020603050405020304" pitchFamily="18" charset="0"/>
              </a:rPr>
              <a:t>1</a:t>
            </a:r>
            <a:r>
              <a:rPr lang="en-US" sz="4000" dirty="0" smtClean="0">
                <a:latin typeface="Times New Roman" panose="02020603050405020304" pitchFamily="18" charset="0"/>
                <a:cs typeface="Times New Roman" panose="02020603050405020304" pitchFamily="18" charset="0"/>
              </a:rPr>
              <a:t>.</a:t>
            </a:r>
            <a:r>
              <a:rPr lang="en-US" sz="5400" dirty="0" smtClean="0">
                <a:latin typeface="Times New Roman" panose="02020603050405020304" pitchFamily="18" charset="0"/>
                <a:cs typeface="Times New Roman" panose="02020603050405020304" pitchFamily="18" charset="0"/>
              </a:rPr>
              <a:t>n</a:t>
            </a:r>
            <a:r>
              <a:rPr lang="en-US" sz="2400" dirty="0" smtClean="0">
                <a:latin typeface="Times New Roman" panose="02020603050405020304" pitchFamily="18" charset="0"/>
                <a:cs typeface="Times New Roman" panose="02020603050405020304" pitchFamily="18" charset="0"/>
              </a:rPr>
              <a:t>2</a:t>
            </a:r>
            <a:r>
              <a:rPr lang="en-US" sz="4000" dirty="0" smtClean="0">
                <a:latin typeface="Times New Roman" panose="02020603050405020304" pitchFamily="18" charset="0"/>
                <a:cs typeface="Times New Roman" panose="02020603050405020304" pitchFamily="18" charset="0"/>
              </a:rPr>
              <a:t>) / </a:t>
            </a:r>
            <a:r>
              <a:rPr lang="en-US" sz="5400" dirty="0" smtClean="0">
                <a:latin typeface="Times New Roman" panose="02020603050405020304" pitchFamily="18" charset="0"/>
                <a:cs typeface="Times New Roman" panose="02020603050405020304" pitchFamily="18" charset="0"/>
              </a:rPr>
              <a:t>n</a:t>
            </a:r>
            <a:r>
              <a:rPr lang="en-US" sz="2400" dirty="0" smtClean="0">
                <a:latin typeface="Times New Roman" panose="02020603050405020304" pitchFamily="18" charset="0"/>
                <a:cs typeface="Times New Roman" panose="02020603050405020304" pitchFamily="18" charset="0"/>
              </a:rPr>
              <a:t>1</a:t>
            </a:r>
            <a:r>
              <a:rPr lang="en-US" sz="4000" dirty="0" smtClean="0">
                <a:latin typeface="Times New Roman" panose="02020603050405020304" pitchFamily="18" charset="0"/>
                <a:cs typeface="Times New Roman" panose="02020603050405020304" pitchFamily="18" charset="0"/>
              </a:rPr>
              <a:t> = ( 220.240)/4400 = 12V </a:t>
            </a:r>
          </a:p>
        </p:txBody>
      </p:sp>
    </p:spTree>
    <p:extLst>
      <p:ext uri="{BB962C8B-B14F-4D97-AF65-F5344CB8AC3E}">
        <p14:creationId xmlns:p14="http://schemas.microsoft.com/office/powerpoint/2010/main" val="1254495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612" y="209096"/>
            <a:ext cx="11342915" cy="2501446"/>
          </a:xfrm>
        </p:spPr>
        <p:txBody>
          <a:bodyPr>
            <a:noAutofit/>
          </a:bodyPr>
          <a:lstStyle/>
          <a:p>
            <a:pPr marL="0" indent="0">
              <a:buNone/>
            </a:pPr>
            <a:r>
              <a:rPr lang="en-US" sz="3600" b="1" dirty="0" err="1" smtClean="0">
                <a:latin typeface="Times New Roman" panose="02020603050405020304" pitchFamily="18" charset="0"/>
                <a:cs typeface="Times New Roman" panose="02020603050405020304" pitchFamily="18" charset="0"/>
              </a:rPr>
              <a:t>Bài</a:t>
            </a:r>
            <a:r>
              <a:rPr lang="en-US" sz="3600" b="1" dirty="0" smtClean="0">
                <a:latin typeface="Times New Roman" panose="02020603050405020304" pitchFamily="18" charset="0"/>
                <a:cs typeface="Times New Roman" panose="02020603050405020304" pitchFamily="18" charset="0"/>
              </a:rPr>
              <a:t> 2: </a:t>
            </a:r>
            <a:r>
              <a:rPr lang="vi-VN" sz="3600" dirty="0" smtClean="0">
                <a:latin typeface="Times New Roman" panose="02020603050405020304" pitchFamily="18" charset="0"/>
                <a:cs typeface="Times New Roman" panose="02020603050405020304" pitchFamily="18" charset="0"/>
              </a:rPr>
              <a:t>Một </a:t>
            </a:r>
            <a:r>
              <a:rPr lang="vi-VN" sz="3600" dirty="0">
                <a:latin typeface="Times New Roman" panose="02020603050405020304" pitchFamily="18" charset="0"/>
                <a:cs typeface="Times New Roman" panose="02020603050405020304" pitchFamily="18" charset="0"/>
              </a:rPr>
              <a:t>máy phát điện xoay chiều cho một hiệu điện thế ở hai cực của máy là 2000V. Muốn tải điện năng đi xa, người ta phải tăng hiệu điện thế lên tới 20000V. Hỏi phải dùng máy biến thế với các cuộn dây có số vòng dây theo tỉ lệ nào? Cuộn dây nào mắc với hai cực của máy phát điện?</a:t>
            </a:r>
            <a:endParaRPr lang="en-US" sz="3600" dirty="0">
              <a:latin typeface="Times New Roman" panose="02020603050405020304" pitchFamily="18" charset="0"/>
              <a:cs typeface="Times New Roman" panose="02020603050405020304" pitchFamily="18" charset="0"/>
            </a:endParaRPr>
          </a:p>
        </p:txBody>
      </p:sp>
      <p:sp>
        <p:nvSpPr>
          <p:cNvPr id="4" name="Content Placeholder 2"/>
          <p:cNvSpPr txBox="1">
            <a:spLocks/>
          </p:cNvSpPr>
          <p:nvPr/>
        </p:nvSpPr>
        <p:spPr>
          <a:xfrm>
            <a:off x="560611" y="2710542"/>
            <a:ext cx="11342915" cy="18287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pl-PL" sz="3600" b="1" dirty="0">
                <a:latin typeface="Times New Roman" panose="02020603050405020304" pitchFamily="18" charset="0"/>
                <a:cs typeface="Times New Roman" panose="02020603050405020304" pitchFamily="18" charset="0"/>
              </a:rPr>
              <a:t>Tóm tắt:</a:t>
            </a:r>
            <a:endParaRPr lang="pl-PL" sz="3600" dirty="0">
              <a:latin typeface="Times New Roman" panose="02020603050405020304" pitchFamily="18" charset="0"/>
              <a:cs typeface="Times New Roman" panose="02020603050405020304" pitchFamily="18" charset="0"/>
            </a:endParaRPr>
          </a:p>
          <a:p>
            <a:pPr marL="0" indent="0">
              <a:buNone/>
            </a:pPr>
            <a:r>
              <a:rPr lang="pl-PL" sz="3600" dirty="0">
                <a:latin typeface="Times New Roman" panose="02020603050405020304" pitchFamily="18" charset="0"/>
                <a:cs typeface="Times New Roman" panose="02020603050405020304" pitchFamily="18" charset="0"/>
              </a:rPr>
              <a:t>U</a:t>
            </a:r>
            <a:r>
              <a:rPr lang="pl-PL" sz="3600" baseline="-25000" dirty="0">
                <a:latin typeface="Times New Roman" panose="02020603050405020304" pitchFamily="18" charset="0"/>
                <a:cs typeface="Times New Roman" panose="02020603050405020304" pitchFamily="18" charset="0"/>
              </a:rPr>
              <a:t>1</a:t>
            </a:r>
            <a:r>
              <a:rPr lang="pl-PL" sz="3600" dirty="0">
                <a:latin typeface="Times New Roman" panose="02020603050405020304" pitchFamily="18" charset="0"/>
                <a:cs typeface="Times New Roman" panose="02020603050405020304" pitchFamily="18" charset="0"/>
              </a:rPr>
              <a:t> = 2000V; U</a:t>
            </a:r>
            <a:r>
              <a:rPr lang="pl-PL" sz="3600" baseline="-25000" dirty="0">
                <a:latin typeface="Times New Roman" panose="02020603050405020304" pitchFamily="18" charset="0"/>
                <a:cs typeface="Times New Roman" panose="02020603050405020304" pitchFamily="18" charset="0"/>
              </a:rPr>
              <a:t>2</a:t>
            </a:r>
            <a:r>
              <a:rPr lang="pl-PL" sz="3600" dirty="0">
                <a:latin typeface="Times New Roman" panose="02020603050405020304" pitchFamily="18" charset="0"/>
                <a:cs typeface="Times New Roman" panose="02020603050405020304" pitchFamily="18" charset="0"/>
              </a:rPr>
              <a:t> = 20000V</a:t>
            </a:r>
          </a:p>
          <a:p>
            <a:pPr marL="0" indent="0">
              <a:buNone/>
            </a:pPr>
            <a:r>
              <a:rPr lang="en-US" sz="3600" dirty="0">
                <a:latin typeface="Times New Roman" panose="02020603050405020304" pitchFamily="18" charset="0"/>
                <a:cs typeface="Times New Roman" panose="02020603050405020304" pitchFamily="18" charset="0"/>
              </a:rPr>
              <a:t>n</a:t>
            </a:r>
            <a:r>
              <a:rPr lang="pl-PL" sz="3600" baseline="-25000" dirty="0" smtClean="0">
                <a:latin typeface="Times New Roman" panose="02020603050405020304" pitchFamily="18" charset="0"/>
                <a:cs typeface="Times New Roman" panose="02020603050405020304" pitchFamily="18" charset="0"/>
              </a:rPr>
              <a:t>1 </a:t>
            </a:r>
            <a:r>
              <a:rPr lang="en-US" sz="3600" dirty="0" smtClean="0">
                <a:latin typeface="Times New Roman" panose="02020603050405020304" pitchFamily="18" charset="0"/>
                <a:cs typeface="Times New Roman" panose="02020603050405020304" pitchFamily="18" charset="0"/>
              </a:rPr>
              <a:t>/</a:t>
            </a:r>
            <a:r>
              <a:rPr lang="pl-PL"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n</a:t>
            </a:r>
            <a:r>
              <a:rPr lang="en-US" sz="3600" baseline="-25000" dirty="0">
                <a:latin typeface="Times New Roman" panose="02020603050405020304" pitchFamily="18" charset="0"/>
                <a:cs typeface="Times New Roman" panose="02020603050405020304" pitchFamily="18" charset="0"/>
              </a:rPr>
              <a:t>2</a:t>
            </a:r>
            <a:r>
              <a:rPr lang="pl-PL" sz="3600" baseline="-250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                              </a:t>
            </a:r>
            <a:r>
              <a:rPr lang="en-US" sz="3600" b="1" dirty="0" err="1" smtClean="0">
                <a:solidFill>
                  <a:srgbClr val="2313F5"/>
                </a:solidFill>
                <a:latin typeface="Times New Roman" panose="02020603050405020304" pitchFamily="18" charset="0"/>
                <a:cs typeface="Times New Roman" panose="02020603050405020304" pitchFamily="18" charset="0"/>
              </a:rPr>
              <a:t>Bài</a:t>
            </a:r>
            <a:r>
              <a:rPr lang="en-US" sz="3600" b="1" dirty="0" smtClean="0">
                <a:solidFill>
                  <a:srgbClr val="2313F5"/>
                </a:solidFill>
                <a:latin typeface="Times New Roman" panose="02020603050405020304" pitchFamily="18" charset="0"/>
                <a:cs typeface="Times New Roman" panose="02020603050405020304" pitchFamily="18" charset="0"/>
              </a:rPr>
              <a:t> </a:t>
            </a:r>
            <a:r>
              <a:rPr lang="en-US" sz="3600" b="1" dirty="0" err="1" smtClean="0">
                <a:solidFill>
                  <a:srgbClr val="2313F5"/>
                </a:solidFill>
                <a:latin typeface="Times New Roman" panose="02020603050405020304" pitchFamily="18" charset="0"/>
                <a:cs typeface="Times New Roman" panose="02020603050405020304" pitchFamily="18" charset="0"/>
              </a:rPr>
              <a:t>làm</a:t>
            </a:r>
            <a:endParaRPr lang="en-US" sz="3600" b="1" dirty="0">
              <a:solidFill>
                <a:srgbClr val="2313F5"/>
              </a:solidFill>
              <a:latin typeface="Times New Roman" panose="02020603050405020304" pitchFamily="18" charset="0"/>
              <a:cs typeface="Times New Roman" panose="02020603050405020304" pitchFamily="18" charset="0"/>
            </a:endParaRPr>
          </a:p>
        </p:txBody>
      </p:sp>
      <p:sp>
        <p:nvSpPr>
          <p:cNvPr id="5" name="Content Placeholder 2"/>
          <p:cNvSpPr txBox="1">
            <a:spLocks/>
          </p:cNvSpPr>
          <p:nvPr/>
        </p:nvSpPr>
        <p:spPr>
          <a:xfrm>
            <a:off x="416373" y="4539341"/>
            <a:ext cx="11631390" cy="1828799"/>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600" dirty="0" smtClean="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Máy</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biến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thế</a:t>
            </a:r>
            <a:r>
              <a:rPr lang="en-US" sz="3600" dirty="0">
                <a:latin typeface="Times New Roman" panose="02020603050405020304" pitchFamily="18" charset="0"/>
                <a:cs typeface="Times New Roman" panose="02020603050405020304" pitchFamily="18" charset="0"/>
              </a:rPr>
              <a:t> </a:t>
            </a:r>
            <a:r>
              <a:rPr lang="en-US" sz="3600" dirty="0" err="1" smtClean="0">
                <a:latin typeface="Times New Roman" panose="02020603050405020304" pitchFamily="18" charset="0"/>
                <a:cs typeface="Times New Roman" panose="02020603050405020304" pitchFamily="18" charset="0"/>
              </a:rPr>
              <a:t>dùng</a:t>
            </a:r>
            <a:r>
              <a:rPr lang="en-US" sz="3600" dirty="0" smtClean="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các</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cuộn</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dây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có</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số</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vòng</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dây</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theo</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tỷ</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lệ</a:t>
            </a:r>
            <a:r>
              <a:rPr lang="en-US" sz="3600" dirty="0">
                <a:latin typeface="Times New Roman" panose="02020603050405020304" pitchFamily="18" charset="0"/>
                <a:cs typeface="Times New Roman" panose="02020603050405020304" pitchFamily="18" charset="0"/>
              </a:rPr>
              <a:t> </a:t>
            </a:r>
            <a:r>
              <a:rPr lang="en-US" sz="3600" dirty="0" err="1">
                <a:latin typeface="Times New Roman" panose="02020603050405020304" pitchFamily="18" charset="0"/>
                <a:cs typeface="Times New Roman" panose="02020603050405020304" pitchFamily="18" charset="0"/>
              </a:rPr>
              <a:t>là</a:t>
            </a:r>
            <a:r>
              <a:rPr lang="en-US" sz="3600" dirty="0">
                <a:latin typeface="Times New Roman" panose="02020603050405020304" pitchFamily="18" charset="0"/>
                <a:cs typeface="Times New Roman" panose="02020603050405020304" pitchFamily="18" charset="0"/>
              </a:rPr>
              <a:t>:</a:t>
            </a:r>
          </a:p>
          <a:p>
            <a:pPr marL="0" indent="0">
              <a:buNone/>
            </a:pPr>
            <a:r>
              <a:rPr lang="pl-PL" sz="3600" dirty="0" smtClean="0">
                <a:latin typeface="Times New Roman" panose="02020603050405020304" pitchFamily="18" charset="0"/>
                <a:cs typeface="Times New Roman" panose="02020603050405020304" pitchFamily="18" charset="0"/>
              </a:rPr>
              <a:t>U</a:t>
            </a:r>
            <a:r>
              <a:rPr lang="pl-PL" sz="3600" baseline="-25000" dirty="0" smtClean="0">
                <a:latin typeface="Times New Roman" panose="02020603050405020304" pitchFamily="18" charset="0"/>
                <a:cs typeface="Times New Roman" panose="02020603050405020304" pitchFamily="18" charset="0"/>
              </a:rPr>
              <a:t>1 </a:t>
            </a:r>
            <a:r>
              <a:rPr lang="en-US" sz="3600" dirty="0" smtClean="0"/>
              <a:t>/ </a:t>
            </a:r>
            <a:r>
              <a:rPr lang="pl-PL" sz="3600" dirty="0" smtClean="0">
                <a:latin typeface="Times New Roman" panose="02020603050405020304" pitchFamily="18" charset="0"/>
                <a:cs typeface="Times New Roman" panose="02020603050405020304" pitchFamily="18" charset="0"/>
              </a:rPr>
              <a:t>U</a:t>
            </a:r>
            <a:r>
              <a:rPr lang="en-US" sz="3600" baseline="-25000" dirty="0" smtClean="0">
                <a:latin typeface="Times New Roman" panose="02020603050405020304" pitchFamily="18" charset="0"/>
                <a:cs typeface="Times New Roman" panose="02020603050405020304" pitchFamily="18" charset="0"/>
              </a:rPr>
              <a:t>2</a:t>
            </a:r>
            <a:r>
              <a:rPr lang="en-US" sz="3600" dirty="0" smtClean="0"/>
              <a:t>  = </a:t>
            </a:r>
            <a:r>
              <a:rPr lang="en-US" sz="3600" dirty="0" smtClean="0">
                <a:latin typeface="Times New Roman" panose="02020603050405020304" pitchFamily="18" charset="0"/>
                <a:cs typeface="Times New Roman" panose="02020603050405020304" pitchFamily="18" charset="0"/>
              </a:rPr>
              <a:t>n</a:t>
            </a:r>
            <a:r>
              <a:rPr lang="pl-PL" sz="3600" baseline="-25000" dirty="0" smtClean="0">
                <a:latin typeface="Times New Roman" panose="02020603050405020304" pitchFamily="18" charset="0"/>
                <a:cs typeface="Times New Roman" panose="02020603050405020304" pitchFamily="18" charset="0"/>
              </a:rPr>
              <a:t>1 </a:t>
            </a:r>
            <a:r>
              <a:rPr lang="en-US" sz="3600" dirty="0" smtClean="0">
                <a:latin typeface="Times New Roman" panose="02020603050405020304" pitchFamily="18" charset="0"/>
                <a:cs typeface="Times New Roman" panose="02020603050405020304" pitchFamily="18" charset="0"/>
              </a:rPr>
              <a:t>/</a:t>
            </a:r>
            <a:r>
              <a:rPr lang="pl-PL" sz="3600" dirty="0" smtClean="0">
                <a:latin typeface="Times New Roman" panose="02020603050405020304" pitchFamily="18" charset="0"/>
                <a:cs typeface="Times New Roman" panose="02020603050405020304" pitchFamily="18" charset="0"/>
              </a:rPr>
              <a:t> </a:t>
            </a:r>
            <a:r>
              <a:rPr lang="en-US" sz="3600" dirty="0" smtClean="0">
                <a:latin typeface="Times New Roman" panose="02020603050405020304" pitchFamily="18" charset="0"/>
                <a:cs typeface="Times New Roman" panose="02020603050405020304" pitchFamily="18" charset="0"/>
              </a:rPr>
              <a:t>n</a:t>
            </a:r>
            <a:r>
              <a:rPr lang="en-US" sz="3600" baseline="-25000" dirty="0" smtClean="0">
                <a:latin typeface="Times New Roman" panose="02020603050405020304" pitchFamily="18" charset="0"/>
                <a:cs typeface="Times New Roman" panose="02020603050405020304" pitchFamily="18" charset="0"/>
              </a:rPr>
              <a:t>2</a:t>
            </a:r>
            <a:r>
              <a:rPr lang="en-US" sz="3600" dirty="0" smtClean="0"/>
              <a:t>  </a:t>
            </a:r>
            <a:r>
              <a:rPr lang="en-US" sz="3600" dirty="0" smtClean="0">
                <a:latin typeface="Times New Roman" panose="02020603050405020304" pitchFamily="18" charset="0"/>
                <a:cs typeface="Times New Roman" panose="02020603050405020304" pitchFamily="18" charset="0"/>
              </a:rPr>
              <a:t>= 20000/2000= 1/10     </a:t>
            </a:r>
            <a:r>
              <a:rPr lang="en-US" sz="3600" dirty="0" smtClean="0"/>
              <a:t/>
            </a:r>
            <a:br>
              <a:rPr lang="en-US" sz="3600" dirty="0" smtClean="0"/>
            </a:br>
            <a:r>
              <a:rPr lang="vi-VN" sz="3600" dirty="0" smtClean="0">
                <a:latin typeface="Times New Roman" panose="02020603050405020304" pitchFamily="18" charset="0"/>
                <a:cs typeface="Times New Roman" panose="02020603050405020304" pitchFamily="18" charset="0"/>
              </a:rPr>
              <a:t>Cuộn </a:t>
            </a:r>
            <a:r>
              <a:rPr lang="vi-VN" sz="3600" dirty="0">
                <a:latin typeface="Times New Roman" panose="02020603050405020304" pitchFamily="18" charset="0"/>
                <a:cs typeface="Times New Roman" panose="02020603050405020304" pitchFamily="18" charset="0"/>
              </a:rPr>
              <a:t>dây có ít vòng được mắc vào hai cực của máy phát điện.</a:t>
            </a:r>
            <a:endParaRPr lang="en-US" sz="4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5560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err="1" smtClean="0">
                <a:solidFill>
                  <a:srgbClr val="FF0000"/>
                </a:solidFill>
                <a:latin typeface="Times New Roman" panose="02020603050405020304" pitchFamily="18" charset="0"/>
                <a:cs typeface="Times New Roman" panose="02020603050405020304" pitchFamily="18" charset="0"/>
              </a:rPr>
              <a:t>Yêu</a:t>
            </a:r>
            <a:r>
              <a:rPr lang="en-US" sz="5400" b="1" dirty="0" smtClean="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cầu</a:t>
            </a:r>
            <a:r>
              <a:rPr lang="en-US" sz="5400" b="1" dirty="0" smtClean="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về</a:t>
            </a:r>
            <a:r>
              <a:rPr lang="en-US" sz="5400" b="1" dirty="0" smtClean="0">
                <a:solidFill>
                  <a:srgbClr val="FF0000"/>
                </a:solidFill>
                <a:latin typeface="Times New Roman" panose="02020603050405020304" pitchFamily="18" charset="0"/>
                <a:cs typeface="Times New Roman" panose="02020603050405020304" pitchFamily="18" charset="0"/>
              </a:rPr>
              <a:t> </a:t>
            </a:r>
            <a:r>
              <a:rPr lang="en-US" sz="5400" b="1" dirty="0" err="1" smtClean="0">
                <a:solidFill>
                  <a:srgbClr val="FF0000"/>
                </a:solidFill>
                <a:latin typeface="Times New Roman" panose="02020603050405020304" pitchFamily="18" charset="0"/>
                <a:cs typeface="Times New Roman" panose="02020603050405020304" pitchFamily="18" charset="0"/>
              </a:rPr>
              <a:t>nhà</a:t>
            </a:r>
            <a:r>
              <a:rPr lang="en-US" sz="5400" b="1" dirty="0" smtClean="0">
                <a:solidFill>
                  <a:srgbClr val="FF0000"/>
                </a:solidFill>
                <a:latin typeface="Times New Roman" panose="02020603050405020304" pitchFamily="18" charset="0"/>
                <a:cs typeface="Times New Roman" panose="02020603050405020304" pitchFamily="18" charset="0"/>
              </a:rPr>
              <a:t>:</a:t>
            </a:r>
            <a:endParaRPr lang="en-US" sz="5400" dirty="0"/>
          </a:p>
        </p:txBody>
      </p:sp>
      <p:sp>
        <p:nvSpPr>
          <p:cNvPr id="3" name="Content Placeholder 2"/>
          <p:cNvSpPr>
            <a:spLocks noGrp="1"/>
          </p:cNvSpPr>
          <p:nvPr>
            <p:ph idx="1"/>
          </p:nvPr>
        </p:nvSpPr>
        <p:spPr>
          <a:xfrm>
            <a:off x="217714" y="1841954"/>
            <a:ext cx="11756572" cy="4351338"/>
          </a:xfrm>
        </p:spPr>
        <p:txBody>
          <a:bodyPr>
            <a:normAutofit/>
          </a:bodyPr>
          <a:lstStyle/>
          <a:p>
            <a:pPr marL="0" indent="0">
              <a:buNone/>
            </a:pPr>
            <a:r>
              <a:rPr lang="en-US" sz="4000" dirty="0" err="1" smtClean="0">
                <a:latin typeface="Times New Roman" panose="02020603050405020304" pitchFamily="18" charset="0"/>
                <a:cs typeface="Times New Roman" panose="02020603050405020304" pitchFamily="18" charset="0"/>
              </a:rPr>
              <a:t>Ôn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lại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các</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kiến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thức</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đã</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học</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trong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bài</a:t>
            </a:r>
            <a:endParaRPr lang="en-US" sz="4000" dirty="0" smtClean="0">
              <a:latin typeface="Times New Roman" panose="02020603050405020304" pitchFamily="18" charset="0"/>
              <a:cs typeface="Times New Roman" panose="02020603050405020304" pitchFamily="18" charset="0"/>
            </a:endParaRPr>
          </a:p>
          <a:p>
            <a:pPr marL="0" indent="0">
              <a:buNone/>
            </a:pPr>
            <a:r>
              <a:rPr lang="en-US" sz="4000" dirty="0" err="1" smtClean="0">
                <a:latin typeface="Times New Roman" panose="02020603050405020304" pitchFamily="18" charset="0"/>
                <a:cs typeface="Times New Roman" panose="02020603050405020304" pitchFamily="18" charset="0"/>
              </a:rPr>
              <a:t>Làm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từ</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câu</a:t>
            </a:r>
            <a:r>
              <a:rPr lang="en-US" sz="4000" dirty="0" smtClean="0">
                <a:latin typeface="Times New Roman" panose="02020603050405020304" pitchFamily="18" charset="0"/>
                <a:cs typeface="Times New Roman" panose="02020603050405020304" pitchFamily="18" charset="0"/>
              </a:rPr>
              <a:t> 1 </a:t>
            </a:r>
            <a:r>
              <a:rPr lang="en-US" sz="4000" dirty="0" err="1" smtClean="0">
                <a:latin typeface="Times New Roman" panose="02020603050405020304" pitchFamily="18" charset="0"/>
                <a:cs typeface="Times New Roman" panose="02020603050405020304" pitchFamily="18" charset="0"/>
              </a:rPr>
              <a:t>đến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câu</a:t>
            </a:r>
            <a:r>
              <a:rPr lang="en-US" sz="4000" dirty="0" smtClean="0">
                <a:latin typeface="Times New Roman" panose="02020603050405020304" pitchFamily="18" charset="0"/>
                <a:cs typeface="Times New Roman" panose="02020603050405020304" pitchFamily="18" charset="0"/>
              </a:rPr>
              <a:t> 9 </a:t>
            </a:r>
            <a:r>
              <a:rPr lang="en-US" sz="4000" dirty="0" err="1" smtClean="0">
                <a:latin typeface="Times New Roman" panose="02020603050405020304" pitchFamily="18" charset="0"/>
                <a:cs typeface="Times New Roman" panose="02020603050405020304" pitchFamily="18" charset="0"/>
              </a:rPr>
              <a:t>phần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tự</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kiểm</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tra</a:t>
            </a:r>
            <a:r>
              <a:rPr lang="en-US" sz="4000" dirty="0" smtClean="0">
                <a:latin typeface="Times New Roman" panose="02020603050405020304" pitchFamily="18" charset="0"/>
                <a:cs typeface="Times New Roman" panose="02020603050405020304" pitchFamily="18" charset="0"/>
              </a:rPr>
              <a:t>( SGK- 105)</a:t>
            </a:r>
          </a:p>
          <a:p>
            <a:pPr marL="0" indent="0">
              <a:buNone/>
            </a:pPr>
            <a:r>
              <a:rPr lang="en-US" sz="4000" dirty="0" err="1" smtClean="0">
                <a:latin typeface="Times New Roman" panose="02020603050405020304" pitchFamily="18" charset="0"/>
                <a:cs typeface="Times New Roman" panose="02020603050405020304" pitchFamily="18" charset="0"/>
              </a:rPr>
              <a:t>Chuẩn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bị</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bài</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tiếp</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theo</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Tổng</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kết</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chương</a:t>
            </a:r>
            <a:r>
              <a:rPr lang="en-US" sz="4000" dirty="0" smtClean="0">
                <a:latin typeface="Times New Roman" panose="02020603050405020304" pitchFamily="18" charset="0"/>
                <a:cs typeface="Times New Roman" panose="02020603050405020304" pitchFamily="18" charset="0"/>
              </a:rPr>
              <a:t> 2: </a:t>
            </a:r>
            <a:r>
              <a:rPr lang="en-US" sz="4000" dirty="0" err="1" smtClean="0">
                <a:latin typeface="Times New Roman" panose="02020603050405020304" pitchFamily="18" charset="0"/>
                <a:cs typeface="Times New Roman" panose="02020603050405020304" pitchFamily="18" charset="0"/>
              </a:rPr>
              <a:t>Điện</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từ</a:t>
            </a:r>
            <a:r>
              <a:rPr lang="en-US" sz="4000" dirty="0" smtClean="0">
                <a:latin typeface="Times New Roman" panose="02020603050405020304" pitchFamily="18" charset="0"/>
                <a:cs typeface="Times New Roman" panose="02020603050405020304" pitchFamily="18" charset="0"/>
              </a:rPr>
              <a:t> </a:t>
            </a:r>
            <a:r>
              <a:rPr lang="en-US" sz="4000" dirty="0" err="1" smtClean="0">
                <a:latin typeface="Times New Roman" panose="02020603050405020304" pitchFamily="18" charset="0"/>
                <a:cs typeface="Times New Roman" panose="02020603050405020304" pitchFamily="18" charset="0"/>
              </a:rPr>
              <a:t>học</a:t>
            </a:r>
            <a:endParaRPr lang="en-US"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066834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241</TotalTime>
  <Words>765</Words>
  <Application>Microsoft Office PowerPoint</Application>
  <PresentationFormat>Widescreen</PresentationFormat>
  <Paragraphs>50</Paragraphs>
  <Slides>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9</vt:i4>
      </vt:variant>
    </vt:vector>
  </HeadingPairs>
  <TitlesOfParts>
    <vt:vector size="15" baseType="lpstr">
      <vt:lpstr>Arial</vt:lpstr>
      <vt:lpstr>Calibri</vt:lpstr>
      <vt:lpstr>Calibri Light</vt:lpstr>
      <vt:lpstr>Times New Roman</vt:lpstr>
      <vt:lpstr>Office Theme</vt:lpstr>
      <vt:lpstr>Equation</vt:lpstr>
      <vt:lpstr>TIẾT 42: ÔN TẬP</vt:lpstr>
      <vt:lpstr>Câu 1: Dòng điện cảm ứng là gì? Hiện tượng cảm ứng điện từ là gì?</vt:lpstr>
      <vt:lpstr>Câu 2: Dòng điện xoay chiều là gì?  Các tác dụng của dòng điện xoay chiều là gì?</vt:lpstr>
      <vt:lpstr>Câu 3: Cấu tạo chính của máy phát điện gồm những bộ phận nào?  Máy phát điện hoạt động chủ yếu dựa vào hiện tượng nào?</vt:lpstr>
      <vt:lpstr>PowerPoint Presentation</vt:lpstr>
      <vt:lpstr>Câu 5: Nêu cấu tạo của máy biến thế?  Nguyên tắc hoạt động của máy biến thế là gì?</vt:lpstr>
      <vt:lpstr>II. Bài tập</vt:lpstr>
      <vt:lpstr>PowerPoint Presentation</vt:lpstr>
      <vt:lpstr>Yêu cầu về nhà:</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TIẾT 42: ÔN TẬP</dc:title>
  <dc:creator>Admin</dc:creator>
  <cp:lastModifiedBy>Admin</cp:lastModifiedBy>
  <cp:revision>14</cp:revision>
  <dcterms:created xsi:type="dcterms:W3CDTF">2021-02-16T15:06:11Z</dcterms:created>
  <dcterms:modified xsi:type="dcterms:W3CDTF">2021-02-17T03:00:44Z</dcterms:modified>
</cp:coreProperties>
</file>